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7" r:id="rId3"/>
    <p:sldId id="278" r:id="rId4"/>
    <p:sldId id="279" r:id="rId5"/>
    <p:sldId id="283" r:id="rId6"/>
    <p:sldId id="280" r:id="rId7"/>
    <p:sldId id="281" r:id="rId8"/>
    <p:sldId id="282" r:id="rId9"/>
    <p:sldId id="287" r:id="rId10"/>
    <p:sldId id="288" r:id="rId11"/>
    <p:sldId id="284" r:id="rId12"/>
    <p:sldId id="285" r:id="rId13"/>
    <p:sldId id="289" r:id="rId14"/>
    <p:sldId id="291" r:id="rId15"/>
    <p:sldId id="286" r:id="rId16"/>
    <p:sldId id="290" r:id="rId17"/>
    <p:sldId id="292" r:id="rId18"/>
    <p:sldId id="293" r:id="rId19"/>
    <p:sldId id="294" r:id="rId20"/>
    <p:sldId id="295" r:id="rId21"/>
    <p:sldId id="296" r:id="rId22"/>
    <p:sldId id="297"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59" autoAdjust="0"/>
    <p:restoredTop sz="94660"/>
  </p:normalViewPr>
  <p:slideViewPr>
    <p:cSldViewPr snapToGrid="0">
      <p:cViewPr varScale="1">
        <p:scale>
          <a:sx n="105" d="100"/>
          <a:sy n="105" d="100"/>
        </p:scale>
        <p:origin x="14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31CF0-5F66-4714-9CB6-F33A4D52DFD4}" type="datetimeFigureOut">
              <a:rPr lang="en-IN" smtClean="0"/>
              <a:t>12-11-2022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683BB-0CA8-4E3E-BCDC-0D954BFFD162}" type="slidenum">
              <a:rPr lang="en-IN" smtClean="0"/>
              <a:t>‹#›</a:t>
            </a:fld>
            <a:endParaRPr lang="en-IN"/>
          </a:p>
        </p:txBody>
      </p:sp>
    </p:spTree>
    <p:extLst>
      <p:ext uri="{BB962C8B-B14F-4D97-AF65-F5344CB8AC3E}">
        <p14:creationId xmlns:p14="http://schemas.microsoft.com/office/powerpoint/2010/main" val="2291554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D683BB-0CA8-4E3E-BCDC-0D954BFFD162}" type="slidenum">
              <a:rPr lang="en-IN" smtClean="0"/>
              <a:t>18</a:t>
            </a:fld>
            <a:endParaRPr lang="en-IN"/>
          </a:p>
        </p:txBody>
      </p:sp>
    </p:spTree>
    <p:extLst>
      <p:ext uri="{BB962C8B-B14F-4D97-AF65-F5344CB8AC3E}">
        <p14:creationId xmlns:p14="http://schemas.microsoft.com/office/powerpoint/2010/main" val="2336873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41427075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4DEC36-967C-467A-83AE-94C16F6D6F12}"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393793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146775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94724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1337497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2511403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39431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76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77122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37452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4DEC36-967C-467A-83AE-94C16F6D6F12}" type="datetimeFigureOut">
              <a:rPr lang="en-IN" smtClean="0"/>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33622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DEC36-967C-467A-83AE-94C16F6D6F12}"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319275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DEC36-967C-467A-83AE-94C16F6D6F12}" type="datetimeFigureOut">
              <a:rPr lang="en-IN" smtClean="0"/>
              <a:t>12-11-2022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52515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DEC36-967C-467A-83AE-94C16F6D6F12}" type="datetimeFigureOut">
              <a:rPr lang="en-IN" smtClean="0"/>
              <a:t>12-11-2022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73651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34DEC36-967C-467A-83AE-94C16F6D6F12}" type="datetimeFigureOut">
              <a:rPr lang="en-IN" smtClean="0"/>
              <a:t>12-11-2022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7198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4DEC36-967C-467A-83AE-94C16F6D6F12}"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292192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4DEC36-967C-467A-83AE-94C16F6D6F12}" type="datetimeFigureOut">
              <a:rPr lang="en-IN" smtClean="0"/>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015DB-17CC-4900-8B54-76F6BA1674C8}" type="slidenum">
              <a:rPr lang="en-IN" smtClean="0"/>
              <a:t>‹#›</a:t>
            </a:fld>
            <a:endParaRPr lang="en-IN"/>
          </a:p>
        </p:txBody>
      </p:sp>
    </p:spTree>
    <p:extLst>
      <p:ext uri="{BB962C8B-B14F-4D97-AF65-F5344CB8AC3E}">
        <p14:creationId xmlns:p14="http://schemas.microsoft.com/office/powerpoint/2010/main" val="4049237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4DEC36-967C-467A-83AE-94C16F6D6F12}" type="datetimeFigureOut">
              <a:rPr lang="en-IN" smtClean="0"/>
              <a:t>12-11-2022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0015DB-17CC-4900-8B54-76F6BA1674C8}" type="slidenum">
              <a:rPr lang="en-IN" smtClean="0"/>
              <a:t>‹#›</a:t>
            </a:fld>
            <a:endParaRPr lang="en-IN"/>
          </a:p>
        </p:txBody>
      </p:sp>
    </p:spTree>
    <p:extLst>
      <p:ext uri="{BB962C8B-B14F-4D97-AF65-F5344CB8AC3E}">
        <p14:creationId xmlns:p14="http://schemas.microsoft.com/office/powerpoint/2010/main" val="28848955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0"/>
            <a:ext cx="10131425" cy="1289685"/>
          </a:xfrm>
        </p:spPr>
        <p:txBody>
          <a:bodyPr/>
          <a:lstStyle/>
          <a:p>
            <a:r>
              <a:rPr lang="en-IN" dirty="0"/>
              <a:t>A Perfect family…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091" y="1279526"/>
            <a:ext cx="7928647" cy="5285764"/>
          </a:xfrm>
        </p:spPr>
      </p:pic>
      <p:sp>
        <p:nvSpPr>
          <p:cNvPr id="7" name="TextBox 6"/>
          <p:cNvSpPr txBox="1"/>
          <p:nvPr/>
        </p:nvSpPr>
        <p:spPr>
          <a:xfrm>
            <a:off x="3974123" y="6638195"/>
            <a:ext cx="4141177" cy="184666"/>
          </a:xfrm>
          <a:prstGeom prst="rect">
            <a:avLst/>
          </a:prstGeom>
          <a:noFill/>
        </p:spPr>
        <p:txBody>
          <a:bodyPr wrap="square" rtlCol="0">
            <a:spAutoFit/>
          </a:bodyPr>
          <a:lstStyle/>
          <a:p>
            <a:r>
              <a:rPr lang="en-IN" sz="600" i="1" dirty="0"/>
              <a:t>Source:  https://www.homecareassistancedenver.com/wp-content/uploads/2019/05/Importance-of-Family-in-Seniors-life-2.jpg</a:t>
            </a:r>
          </a:p>
        </p:txBody>
      </p:sp>
    </p:spTree>
    <p:extLst>
      <p:ext uri="{BB962C8B-B14F-4D97-AF65-F5344CB8AC3E}">
        <p14:creationId xmlns:p14="http://schemas.microsoft.com/office/powerpoint/2010/main" val="241228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Pradhan </a:t>
            </a:r>
            <a:r>
              <a:rPr lang="en-IN" b="1" dirty="0" err="1"/>
              <a:t>Mantri</a:t>
            </a:r>
            <a:r>
              <a:rPr lang="en-IN" b="1" dirty="0"/>
              <a:t> Jan </a:t>
            </a:r>
            <a:r>
              <a:rPr lang="en-IN" b="1" dirty="0" err="1"/>
              <a:t>Dhan</a:t>
            </a:r>
            <a:r>
              <a:rPr lang="en-IN" b="1" dirty="0"/>
              <a:t> </a:t>
            </a:r>
            <a:r>
              <a:rPr lang="en-IN" b="1" dirty="0" err="1"/>
              <a:t>Yojana</a:t>
            </a:r>
            <a:r>
              <a:rPr lang="en-IN" b="1" dirty="0"/>
              <a:t> (PMJDY</a:t>
            </a:r>
            <a:r>
              <a:rPr lang="en-IN" b="1" dirty="0" smtClean="0"/>
              <a:t>)</a:t>
            </a:r>
            <a:endParaRPr lang="en-IN" dirty="0"/>
          </a:p>
        </p:txBody>
      </p:sp>
      <p:sp>
        <p:nvSpPr>
          <p:cNvPr id="4" name="Content Placeholder 3"/>
          <p:cNvSpPr>
            <a:spLocks noGrp="1"/>
          </p:cNvSpPr>
          <p:nvPr>
            <p:ph sz="half" idx="2"/>
          </p:nvPr>
        </p:nvSpPr>
        <p:spPr>
          <a:xfrm>
            <a:off x="5821894" y="2142067"/>
            <a:ext cx="5489233" cy="3649133"/>
          </a:xfrm>
        </p:spPr>
        <p:txBody>
          <a:bodyPr/>
          <a:lstStyle/>
          <a:p>
            <a:pPr algn="just"/>
            <a:r>
              <a:rPr lang="en-US" dirty="0" smtClean="0"/>
              <a:t>Aims </a:t>
            </a:r>
            <a:r>
              <a:rPr lang="en-US" dirty="0"/>
              <a:t>at providing financial services and products for individuals who don’t have a bank account</a:t>
            </a:r>
            <a:r>
              <a:rPr lang="en-US" dirty="0" smtClean="0"/>
              <a:t>.</a:t>
            </a:r>
          </a:p>
          <a:p>
            <a:pPr algn="just"/>
            <a:r>
              <a:rPr lang="en-US" dirty="0" smtClean="0"/>
              <a:t>Minimum </a:t>
            </a:r>
            <a:r>
              <a:rPr lang="en-US" dirty="0"/>
              <a:t>age to open an account is 18 years and 10 years for minors. </a:t>
            </a:r>
            <a:endParaRPr lang="en-US" dirty="0" smtClean="0"/>
          </a:p>
          <a:p>
            <a:pPr algn="just"/>
            <a:r>
              <a:rPr lang="en-US" dirty="0" smtClean="0"/>
              <a:t>Zero </a:t>
            </a:r>
            <a:r>
              <a:rPr lang="en-US" dirty="0"/>
              <a:t>balance account </a:t>
            </a:r>
            <a:endParaRPr lang="en-US" dirty="0" smtClean="0"/>
          </a:p>
          <a:p>
            <a:pPr algn="just"/>
            <a:r>
              <a:rPr lang="en-US" dirty="0" smtClean="0"/>
              <a:t>Savings </a:t>
            </a:r>
            <a:r>
              <a:rPr lang="en-US" dirty="0"/>
              <a:t>account offers an overdraft facility based on bank transactions and operations. </a:t>
            </a:r>
            <a:endParaRPr lang="en-US" dirty="0" smtClean="0"/>
          </a:p>
          <a:p>
            <a:pPr algn="just"/>
            <a:r>
              <a:rPr lang="en-US" dirty="0"/>
              <a:t>The premium paid towards the policy is eligible for tax benefits as under section 80C of the Income Tax Act.</a:t>
            </a:r>
            <a:endParaRPr lang="en-IN" dirty="0"/>
          </a:p>
        </p:txBody>
      </p:sp>
      <p:pic>
        <p:nvPicPr>
          <p:cNvPr id="6" name="Content Placeholder 5"/>
          <p:cNvPicPr>
            <a:picLocks noGrp="1" noChangeAspect="1"/>
          </p:cNvPicPr>
          <p:nvPr>
            <p:ph sz="half" idx="1"/>
          </p:nvPr>
        </p:nvPicPr>
        <p:blipFill>
          <a:blip r:embed="rId2"/>
          <a:stretch>
            <a:fillRect/>
          </a:stretch>
        </p:blipFill>
        <p:spPr>
          <a:xfrm>
            <a:off x="1224439" y="2535258"/>
            <a:ext cx="4087980" cy="2685965"/>
          </a:xfrm>
          <a:prstGeom prst="rect">
            <a:avLst/>
          </a:prstGeom>
        </p:spPr>
      </p:pic>
      <p:sp>
        <p:nvSpPr>
          <p:cNvPr id="7" name="TextBox 6"/>
          <p:cNvSpPr txBox="1"/>
          <p:nvPr/>
        </p:nvSpPr>
        <p:spPr>
          <a:xfrm>
            <a:off x="1901401" y="5367528"/>
            <a:ext cx="2734055" cy="184666"/>
          </a:xfrm>
          <a:prstGeom prst="rect">
            <a:avLst/>
          </a:prstGeom>
          <a:noFill/>
        </p:spPr>
        <p:txBody>
          <a:bodyPr wrap="square" rtlCol="0">
            <a:spAutoFit/>
          </a:bodyPr>
          <a:lstStyle/>
          <a:p>
            <a:r>
              <a:rPr lang="en-US" sz="600" i="1" dirty="0"/>
              <a:t>Source: https://currentaffairs.adda247.com/pradhan-mantri-jan-dhan-yojana/</a:t>
            </a:r>
            <a:endParaRPr lang="en-IN" sz="600" i="1" dirty="0"/>
          </a:p>
        </p:txBody>
      </p:sp>
    </p:spTree>
    <p:extLst>
      <p:ext uri="{BB962C8B-B14F-4D97-AF65-F5344CB8AC3E}">
        <p14:creationId xmlns:p14="http://schemas.microsoft.com/office/powerpoint/2010/main" val="3844327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err="1"/>
              <a:t>Sukanya</a:t>
            </a:r>
            <a:r>
              <a:rPr lang="en-IN" b="1" dirty="0"/>
              <a:t> </a:t>
            </a:r>
            <a:r>
              <a:rPr lang="en-IN" b="1" dirty="0" err="1"/>
              <a:t>Samriddhi</a:t>
            </a:r>
            <a:r>
              <a:rPr lang="en-IN" b="1" dirty="0"/>
              <a:t> </a:t>
            </a:r>
            <a:r>
              <a:rPr lang="en-IN" b="1" dirty="0" err="1"/>
              <a:t>Yojana</a:t>
            </a:r>
            <a:r>
              <a:rPr lang="en-IN" b="1" dirty="0"/>
              <a:t> (SSY</a:t>
            </a:r>
            <a:r>
              <a:rPr lang="en-IN" b="1" dirty="0" smtClean="0"/>
              <a:t>)</a:t>
            </a:r>
            <a:endParaRPr lang="en-IN" dirty="0"/>
          </a:p>
        </p:txBody>
      </p:sp>
      <p:sp>
        <p:nvSpPr>
          <p:cNvPr id="6" name="Content Placeholder 5"/>
          <p:cNvSpPr>
            <a:spLocks noGrp="1"/>
          </p:cNvSpPr>
          <p:nvPr>
            <p:ph sz="half" idx="2"/>
          </p:nvPr>
        </p:nvSpPr>
        <p:spPr>
          <a:xfrm>
            <a:off x="5821894" y="2142067"/>
            <a:ext cx="5416081" cy="4331885"/>
          </a:xfrm>
        </p:spPr>
        <p:txBody>
          <a:bodyPr>
            <a:noAutofit/>
          </a:bodyPr>
          <a:lstStyle/>
          <a:p>
            <a:pPr algn="just"/>
            <a:r>
              <a:rPr lang="en-US" dirty="0" smtClean="0"/>
              <a:t>Best </a:t>
            </a:r>
            <a:r>
              <a:rPr lang="en-US" dirty="0"/>
              <a:t>investment plans for parents of a girl </a:t>
            </a:r>
            <a:r>
              <a:rPr lang="en-US" dirty="0" smtClean="0"/>
              <a:t>child</a:t>
            </a:r>
          </a:p>
          <a:p>
            <a:pPr algn="just"/>
            <a:r>
              <a:rPr lang="en-US" dirty="0" smtClean="0"/>
              <a:t>Launched </a:t>
            </a:r>
            <a:r>
              <a:rPr lang="en-US" dirty="0"/>
              <a:t>in </a:t>
            </a:r>
            <a:r>
              <a:rPr lang="en-US" dirty="0" smtClean="0"/>
              <a:t>2015</a:t>
            </a:r>
          </a:p>
          <a:p>
            <a:pPr algn="just"/>
            <a:r>
              <a:rPr lang="en-US" dirty="0" smtClean="0"/>
              <a:t>Aims </a:t>
            </a:r>
            <a:r>
              <a:rPr lang="en-US" dirty="0"/>
              <a:t>at uplifting the life of a girl child that will help gain more advantages. </a:t>
            </a:r>
            <a:endParaRPr lang="en-US" dirty="0" smtClean="0"/>
          </a:p>
          <a:p>
            <a:pPr algn="just"/>
            <a:r>
              <a:rPr lang="en-US" dirty="0" smtClean="0"/>
              <a:t>Minimum </a:t>
            </a:r>
            <a:r>
              <a:rPr lang="en-US" dirty="0"/>
              <a:t>amount to invest for this scheme is </a:t>
            </a:r>
            <a:r>
              <a:rPr lang="en-US" dirty="0" err="1"/>
              <a:t>Rs</a:t>
            </a:r>
            <a:r>
              <a:rPr lang="en-US" dirty="0"/>
              <a:t>. 1000, and the maximum amount is </a:t>
            </a:r>
            <a:r>
              <a:rPr lang="en-US" dirty="0" err="1"/>
              <a:t>Rs</a:t>
            </a:r>
            <a:r>
              <a:rPr lang="en-US" dirty="0"/>
              <a:t>. 1.5 lakhs per annum. </a:t>
            </a:r>
            <a:endParaRPr lang="en-US" dirty="0" smtClean="0"/>
          </a:p>
          <a:p>
            <a:pPr algn="just"/>
            <a:r>
              <a:rPr lang="en-US" dirty="0" smtClean="0"/>
              <a:t>Payment tenure is 15 years</a:t>
            </a:r>
          </a:p>
          <a:p>
            <a:pPr algn="just"/>
            <a:r>
              <a:rPr lang="en-US" dirty="0" smtClean="0"/>
              <a:t>Parents </a:t>
            </a:r>
            <a:r>
              <a:rPr lang="en-US" dirty="0"/>
              <a:t>can open an account in a girl’s name until she attains 10 years. </a:t>
            </a:r>
            <a:endParaRPr lang="en-US" dirty="0" smtClean="0"/>
          </a:p>
          <a:p>
            <a:pPr algn="just"/>
            <a:r>
              <a:rPr lang="en-US" dirty="0"/>
              <a:t>SSY scheme are eligible for deductions under Section 80C, subject to a maximum cap of </a:t>
            </a:r>
            <a:r>
              <a:rPr lang="en-US" dirty="0" err="1"/>
              <a:t>Rs</a:t>
            </a:r>
            <a:r>
              <a:rPr lang="en-US" dirty="0"/>
              <a:t> 1.5 lakh.</a:t>
            </a:r>
            <a:endParaRPr lang="en-US" dirty="0" smtClean="0"/>
          </a:p>
          <a:p>
            <a:pPr algn="just"/>
            <a:endParaRPr lang="en-IN" dirty="0"/>
          </a:p>
        </p:txBody>
      </p:sp>
      <p:pic>
        <p:nvPicPr>
          <p:cNvPr id="7174" name="Picture 6" descr="Sukanya Samriddhi Yojana (SSY): Empower The Girl Child | WealthTech Speak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12056" y="2194719"/>
            <a:ext cx="3943350" cy="35433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783080" y="5980176"/>
            <a:ext cx="2679192" cy="184666"/>
          </a:xfrm>
          <a:prstGeom prst="rect">
            <a:avLst/>
          </a:prstGeom>
          <a:noFill/>
        </p:spPr>
        <p:txBody>
          <a:bodyPr wrap="square" rtlCol="0">
            <a:spAutoFit/>
          </a:bodyPr>
          <a:lstStyle/>
          <a:p>
            <a:r>
              <a:rPr lang="en-IN" sz="600" i="1" dirty="0"/>
              <a:t>Source: https://wealthtechspeaks.in/sukanya-samriddhi-yojana-scheme.html</a:t>
            </a:r>
          </a:p>
        </p:txBody>
      </p:sp>
    </p:spTree>
    <p:extLst>
      <p:ext uri="{BB962C8B-B14F-4D97-AF65-F5344CB8AC3E}">
        <p14:creationId xmlns:p14="http://schemas.microsoft.com/office/powerpoint/2010/main" val="2074119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National Pension Scheme (NPS</a:t>
            </a:r>
            <a:r>
              <a:rPr lang="en-IN" b="1" dirty="0" smtClean="0"/>
              <a:t>)</a:t>
            </a:r>
            <a:endParaRPr lang="en-IN" dirty="0"/>
          </a:p>
        </p:txBody>
      </p:sp>
      <p:sp>
        <p:nvSpPr>
          <p:cNvPr id="4" name="Content Placeholder 3"/>
          <p:cNvSpPr>
            <a:spLocks noGrp="1"/>
          </p:cNvSpPr>
          <p:nvPr>
            <p:ph sz="half" idx="2"/>
          </p:nvPr>
        </p:nvSpPr>
        <p:spPr>
          <a:xfrm>
            <a:off x="5821894" y="1773937"/>
            <a:ext cx="5434369" cy="4699270"/>
          </a:xfrm>
        </p:spPr>
        <p:txBody>
          <a:bodyPr>
            <a:normAutofit/>
          </a:bodyPr>
          <a:lstStyle/>
          <a:p>
            <a:pPr algn="just"/>
            <a:r>
              <a:rPr lang="en-US" dirty="0"/>
              <a:t>A national pension scheme is open to all government employees in India. </a:t>
            </a:r>
            <a:endParaRPr lang="en-US" dirty="0" smtClean="0"/>
          </a:p>
          <a:p>
            <a:pPr algn="just"/>
            <a:r>
              <a:rPr lang="en-US" dirty="0" smtClean="0"/>
              <a:t>Top </a:t>
            </a:r>
            <a:r>
              <a:rPr lang="en-US" dirty="0"/>
              <a:t>investment plans available for living independently after retirement. </a:t>
            </a:r>
            <a:endParaRPr lang="en-US" dirty="0" smtClean="0"/>
          </a:p>
          <a:p>
            <a:pPr algn="just"/>
            <a:r>
              <a:rPr lang="en-US" dirty="0" smtClean="0"/>
              <a:t>Investors </a:t>
            </a:r>
            <a:r>
              <a:rPr lang="en-US" dirty="0"/>
              <a:t>can even allocate the funds in equities and government securities based on their choices. </a:t>
            </a:r>
            <a:endParaRPr lang="en-US" dirty="0" smtClean="0"/>
          </a:p>
          <a:p>
            <a:pPr algn="just"/>
            <a:r>
              <a:rPr lang="en-US" dirty="0" smtClean="0"/>
              <a:t>Investments </a:t>
            </a:r>
            <a:r>
              <a:rPr lang="en-US" dirty="0"/>
              <a:t>made up to </a:t>
            </a:r>
            <a:r>
              <a:rPr lang="en-US" dirty="0" err="1"/>
              <a:t>Rs</a:t>
            </a:r>
            <a:r>
              <a:rPr lang="en-US" dirty="0"/>
              <a:t>. 50,000 are eligible for tax deductions under the income tax act. </a:t>
            </a:r>
            <a:endParaRPr lang="en-US" dirty="0" smtClean="0"/>
          </a:p>
          <a:p>
            <a:pPr algn="just"/>
            <a:r>
              <a:rPr lang="en-US" dirty="0" smtClean="0"/>
              <a:t>NPS </a:t>
            </a:r>
            <a:r>
              <a:rPr lang="en-US" dirty="0" err="1" smtClean="0"/>
              <a:t>sunscribers</a:t>
            </a:r>
            <a:r>
              <a:rPr lang="en-US" dirty="0" smtClean="0"/>
              <a:t> can </a:t>
            </a:r>
            <a:r>
              <a:rPr lang="en-US" dirty="0"/>
              <a:t>claim tax benefit under Sec 80 CCD (1) with in the overall ceiling of </a:t>
            </a:r>
            <a:r>
              <a:rPr lang="en-US" dirty="0" err="1"/>
              <a:t>Rs</a:t>
            </a:r>
            <a:r>
              <a:rPr lang="en-US" dirty="0"/>
              <a:t>. 1.5 lac under Sec 80 CCE</a:t>
            </a:r>
            <a:r>
              <a:rPr lang="en-US" dirty="0" smtClean="0"/>
              <a:t>.</a:t>
            </a:r>
          </a:p>
          <a:p>
            <a:pPr algn="just"/>
            <a:r>
              <a:rPr lang="en-US" dirty="0"/>
              <a:t>An additional deduction for investment up to </a:t>
            </a:r>
            <a:r>
              <a:rPr lang="en-US" dirty="0" err="1"/>
              <a:t>Rs</a:t>
            </a:r>
            <a:r>
              <a:rPr lang="en-US" dirty="0"/>
              <a:t>. 50,000 in NPS (Tier I account) is available exclusively to NPS subscribers under subsection 80CCD (1B).</a:t>
            </a:r>
            <a:endParaRPr lang="en-IN" dirty="0"/>
          </a:p>
        </p:txBody>
      </p:sp>
      <p:pic>
        <p:nvPicPr>
          <p:cNvPr id="6146" name="Picture 2" descr="NPS: National Pension Schemes Eligibility, Types, Calculato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38000" y="1656906"/>
            <a:ext cx="3610656" cy="47705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76272" y="6473206"/>
            <a:ext cx="2752344" cy="184666"/>
          </a:xfrm>
          <a:prstGeom prst="rect">
            <a:avLst/>
          </a:prstGeom>
          <a:noFill/>
        </p:spPr>
        <p:txBody>
          <a:bodyPr wrap="square" rtlCol="0">
            <a:spAutoFit/>
          </a:bodyPr>
          <a:lstStyle/>
          <a:p>
            <a:r>
              <a:rPr lang="en-US" sz="600" i="1" dirty="0"/>
              <a:t>Source: https://www.paisabazaar.com/saving-schemes/national-pension-system/</a:t>
            </a:r>
            <a:endParaRPr lang="en-IN" sz="600" i="1" dirty="0"/>
          </a:p>
        </p:txBody>
      </p:sp>
    </p:spTree>
    <p:extLst>
      <p:ext uri="{BB962C8B-B14F-4D97-AF65-F5344CB8AC3E}">
        <p14:creationId xmlns:p14="http://schemas.microsoft.com/office/powerpoint/2010/main" val="2168138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Sovereign Gold Bonds (SGBs</a:t>
            </a:r>
            <a:r>
              <a:rPr lang="en-IN" b="1" dirty="0" smtClean="0"/>
              <a:t>)</a:t>
            </a:r>
            <a:endParaRPr lang="en-IN" dirty="0"/>
          </a:p>
        </p:txBody>
      </p:sp>
      <p:sp>
        <p:nvSpPr>
          <p:cNvPr id="4" name="Content Placeholder 3"/>
          <p:cNvSpPr>
            <a:spLocks noGrp="1"/>
          </p:cNvSpPr>
          <p:nvPr>
            <p:ph sz="half" idx="2"/>
          </p:nvPr>
        </p:nvSpPr>
        <p:spPr/>
        <p:txBody>
          <a:bodyPr/>
          <a:lstStyle/>
          <a:p>
            <a:pPr algn="just"/>
            <a:r>
              <a:rPr lang="en-US" dirty="0" smtClean="0"/>
              <a:t>Best </a:t>
            </a:r>
            <a:r>
              <a:rPr lang="en-US" dirty="0"/>
              <a:t>option available for investors when they don’t want to own and save gold. </a:t>
            </a:r>
            <a:endParaRPr lang="en-US" dirty="0" smtClean="0"/>
          </a:p>
          <a:p>
            <a:pPr algn="just"/>
            <a:r>
              <a:rPr lang="en-US" dirty="0" smtClean="0"/>
              <a:t>Bond </a:t>
            </a:r>
            <a:r>
              <a:rPr lang="en-US" dirty="0"/>
              <a:t>comes in </a:t>
            </a:r>
            <a:r>
              <a:rPr lang="en-US" dirty="0" err="1"/>
              <a:t>Demat</a:t>
            </a:r>
            <a:r>
              <a:rPr lang="en-US" dirty="0"/>
              <a:t> </a:t>
            </a:r>
            <a:r>
              <a:rPr lang="en-US" dirty="0" smtClean="0"/>
              <a:t>form.</a:t>
            </a:r>
          </a:p>
          <a:p>
            <a:pPr algn="just"/>
            <a:r>
              <a:rPr lang="en-US" dirty="0" smtClean="0"/>
              <a:t>TDS </a:t>
            </a:r>
            <a:r>
              <a:rPr lang="en-US" dirty="0"/>
              <a:t>is not applicable. </a:t>
            </a:r>
            <a:endParaRPr lang="en-US" dirty="0" smtClean="0"/>
          </a:p>
          <a:p>
            <a:pPr algn="just"/>
            <a:r>
              <a:rPr lang="en-US" dirty="0" smtClean="0"/>
              <a:t>Best</a:t>
            </a:r>
            <a:r>
              <a:rPr lang="en-US" dirty="0"/>
              <a:t> government investment schemes available </a:t>
            </a:r>
            <a:r>
              <a:rPr lang="en-US" dirty="0" smtClean="0"/>
              <a:t>due to its transparency</a:t>
            </a:r>
            <a:r>
              <a:rPr lang="en-US" dirty="0"/>
              <a:t>. </a:t>
            </a:r>
            <a:endParaRPr lang="en-US" dirty="0" smtClean="0"/>
          </a:p>
          <a:p>
            <a:pPr algn="just"/>
            <a:r>
              <a:rPr lang="en-US" dirty="0" smtClean="0"/>
              <a:t>Safe </a:t>
            </a:r>
            <a:r>
              <a:rPr lang="en-US" dirty="0"/>
              <a:t>scheme that will help provide financial </a:t>
            </a:r>
            <a:r>
              <a:rPr lang="en-US" dirty="0" smtClean="0"/>
              <a:t>stability.</a:t>
            </a:r>
            <a:r>
              <a:rPr lang="en-US" dirty="0"/>
              <a:t> </a:t>
            </a:r>
            <a:endParaRPr lang="en-IN" dirty="0"/>
          </a:p>
        </p:txBody>
      </p:sp>
      <p:pic>
        <p:nvPicPr>
          <p:cNvPr id="3074" name="Picture 2" descr="Sovereign Gold Bond Scheme 2022-23: SGB Series 2 Buy Online, Date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6794" y="2523331"/>
            <a:ext cx="4333875" cy="2886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85416" y="5606534"/>
            <a:ext cx="2331720" cy="184666"/>
          </a:xfrm>
          <a:prstGeom prst="rect">
            <a:avLst/>
          </a:prstGeom>
          <a:noFill/>
        </p:spPr>
        <p:txBody>
          <a:bodyPr wrap="square" rtlCol="0">
            <a:spAutoFit/>
          </a:bodyPr>
          <a:lstStyle/>
          <a:p>
            <a:r>
              <a:rPr lang="en-US" sz="600" i="1" dirty="0"/>
              <a:t>Source: https://pmmodiyojana.in/sovereign-gold-bond-scheme/</a:t>
            </a:r>
            <a:endParaRPr lang="en-IN" sz="600" i="1" dirty="0"/>
          </a:p>
        </p:txBody>
      </p:sp>
    </p:spTree>
    <p:extLst>
      <p:ext uri="{BB962C8B-B14F-4D97-AF65-F5344CB8AC3E}">
        <p14:creationId xmlns:p14="http://schemas.microsoft.com/office/powerpoint/2010/main" val="200975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Public Provident Fund (PPF</a:t>
            </a:r>
            <a:r>
              <a:rPr lang="en-IN" b="1" dirty="0" smtClean="0"/>
              <a:t>)</a:t>
            </a:r>
            <a:endParaRPr lang="en-IN" dirty="0"/>
          </a:p>
        </p:txBody>
      </p:sp>
      <p:sp>
        <p:nvSpPr>
          <p:cNvPr id="4" name="Content Placeholder 3"/>
          <p:cNvSpPr>
            <a:spLocks noGrp="1"/>
          </p:cNvSpPr>
          <p:nvPr>
            <p:ph sz="half" idx="2"/>
          </p:nvPr>
        </p:nvSpPr>
        <p:spPr/>
        <p:txBody>
          <a:bodyPr/>
          <a:lstStyle/>
          <a:p>
            <a:pPr algn="just"/>
            <a:r>
              <a:rPr lang="en-US" dirty="0" smtClean="0"/>
              <a:t>A </a:t>
            </a:r>
            <a:r>
              <a:rPr lang="en-US" dirty="0"/>
              <a:t>risk-free option that gives ways to get high returns. </a:t>
            </a:r>
            <a:endParaRPr lang="en-US" dirty="0" smtClean="0"/>
          </a:p>
          <a:p>
            <a:pPr algn="just"/>
            <a:r>
              <a:rPr lang="en-US" dirty="0" smtClean="0"/>
              <a:t>Government </a:t>
            </a:r>
            <a:r>
              <a:rPr lang="en-US" dirty="0"/>
              <a:t>will determine the interest </a:t>
            </a:r>
            <a:r>
              <a:rPr lang="en-US" dirty="0" smtClean="0"/>
              <a:t>rates.</a:t>
            </a:r>
          </a:p>
          <a:p>
            <a:pPr algn="just"/>
            <a:r>
              <a:rPr lang="en-US" dirty="0"/>
              <a:t>T</a:t>
            </a:r>
            <a:r>
              <a:rPr lang="en-US" dirty="0" smtClean="0"/>
              <a:t>enure is </a:t>
            </a:r>
            <a:r>
              <a:rPr lang="en-US" dirty="0"/>
              <a:t>15 </a:t>
            </a:r>
            <a:r>
              <a:rPr lang="en-US" dirty="0" smtClean="0"/>
              <a:t>years, extended up to 5 years</a:t>
            </a:r>
          </a:p>
          <a:p>
            <a:pPr algn="just"/>
            <a:r>
              <a:rPr lang="en-US" dirty="0" smtClean="0"/>
              <a:t>Tax saver (EEE category – Exempt-Exempt-Exempt):  all investments are deductible </a:t>
            </a:r>
            <a:r>
              <a:rPr lang="en-US" dirty="0"/>
              <a:t>under Section 80C of the </a:t>
            </a:r>
            <a:r>
              <a:rPr lang="en-US" dirty="0" smtClean="0"/>
              <a:t>Income </a:t>
            </a:r>
            <a:r>
              <a:rPr lang="en-US" dirty="0"/>
              <a:t>Tax Act.</a:t>
            </a:r>
            <a:endParaRPr lang="en-US" dirty="0" smtClean="0"/>
          </a:p>
        </p:txBody>
      </p:sp>
      <p:pic>
        <p:nvPicPr>
          <p:cNvPr id="8194" name="Picture 2" descr="PPF (Public Provident Fund): Interest Rate, Features, Account &amp; Withdrawal"/>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20969" y="2141538"/>
            <a:ext cx="4325525"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3704" y="5943600"/>
            <a:ext cx="2670048" cy="184666"/>
          </a:xfrm>
          <a:prstGeom prst="rect">
            <a:avLst/>
          </a:prstGeom>
          <a:noFill/>
        </p:spPr>
        <p:txBody>
          <a:bodyPr wrap="square" rtlCol="0">
            <a:spAutoFit/>
          </a:bodyPr>
          <a:lstStyle/>
          <a:p>
            <a:r>
              <a:rPr lang="en-IN" sz="600" i="1" dirty="0"/>
              <a:t>Source: https://www.paisabazaar.com/wp-content/uploads/2021/09/PPF.jpg</a:t>
            </a:r>
          </a:p>
        </p:txBody>
      </p:sp>
    </p:spTree>
    <p:extLst>
      <p:ext uri="{BB962C8B-B14F-4D97-AF65-F5344CB8AC3E}">
        <p14:creationId xmlns:p14="http://schemas.microsoft.com/office/powerpoint/2010/main" val="1641567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Prime Minister </a:t>
            </a:r>
            <a:r>
              <a:rPr lang="en-IN" b="1" dirty="0" err="1"/>
              <a:t>Vaya</a:t>
            </a:r>
            <a:r>
              <a:rPr lang="en-IN" b="1" dirty="0"/>
              <a:t> </a:t>
            </a:r>
            <a:r>
              <a:rPr lang="en-IN" b="1" dirty="0" err="1"/>
              <a:t>Vandana</a:t>
            </a:r>
            <a:r>
              <a:rPr lang="en-IN" b="1" dirty="0"/>
              <a:t> </a:t>
            </a:r>
            <a:r>
              <a:rPr lang="en-IN" b="1" dirty="0" err="1"/>
              <a:t>Yojana</a:t>
            </a:r>
            <a:r>
              <a:rPr lang="en-IN" b="1" dirty="0"/>
              <a:t> (PMVVY</a:t>
            </a:r>
            <a:r>
              <a:rPr lang="en-IN" b="1" dirty="0" smtClean="0"/>
              <a:t>)</a:t>
            </a:r>
            <a:endParaRPr lang="en-IN" dirty="0"/>
          </a:p>
        </p:txBody>
      </p:sp>
      <p:sp>
        <p:nvSpPr>
          <p:cNvPr id="4" name="Content Placeholder 3"/>
          <p:cNvSpPr>
            <a:spLocks noGrp="1"/>
          </p:cNvSpPr>
          <p:nvPr>
            <p:ph sz="half" idx="2"/>
          </p:nvPr>
        </p:nvSpPr>
        <p:spPr/>
        <p:txBody>
          <a:bodyPr>
            <a:normAutofit/>
          </a:bodyPr>
          <a:lstStyle/>
          <a:p>
            <a:pPr algn="just"/>
            <a:r>
              <a:rPr lang="en-US" dirty="0" smtClean="0"/>
              <a:t>Retirement </a:t>
            </a:r>
            <a:r>
              <a:rPr lang="en-US" dirty="0"/>
              <a:t>cum pension plan for senior citizens above 60 years</a:t>
            </a:r>
            <a:r>
              <a:rPr lang="en-US" dirty="0" smtClean="0"/>
              <a:t>.</a:t>
            </a:r>
          </a:p>
          <a:p>
            <a:pPr algn="just"/>
            <a:r>
              <a:rPr lang="en-US" dirty="0" smtClean="0"/>
              <a:t>Regular </a:t>
            </a:r>
            <a:r>
              <a:rPr lang="en-US" dirty="0"/>
              <a:t>fixed sum with an interest rate of 8% to 8.3% for 10 years. </a:t>
            </a:r>
            <a:endParaRPr lang="en-US" dirty="0"/>
          </a:p>
          <a:p>
            <a:pPr algn="just"/>
            <a:r>
              <a:rPr lang="en-US" dirty="0" smtClean="0"/>
              <a:t>Exempted from ST or GST</a:t>
            </a:r>
          </a:p>
          <a:p>
            <a:pPr algn="just"/>
            <a:r>
              <a:rPr lang="en-US" dirty="0" smtClean="0"/>
              <a:t>Loan up to 75% of purchased price after 3 policy years</a:t>
            </a:r>
          </a:p>
          <a:p>
            <a:pPr algn="just"/>
            <a:r>
              <a:rPr lang="en-US" dirty="0" smtClean="0"/>
              <a:t>Premature exit for treatment of any critical / terminal illness of self or spouse.</a:t>
            </a:r>
          </a:p>
        </p:txBody>
      </p:sp>
      <p:pic>
        <p:nvPicPr>
          <p:cNvPr id="5122" name="Picture 2" descr="Pradhan Mantri Vaya Vandan Yojana (PMVVY) - INSIGHTSIA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5164" y="1976946"/>
            <a:ext cx="4003230" cy="40032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45920" y="6117336"/>
            <a:ext cx="3474720" cy="182880"/>
          </a:xfrm>
          <a:prstGeom prst="rect">
            <a:avLst/>
          </a:prstGeom>
          <a:noFill/>
        </p:spPr>
        <p:txBody>
          <a:bodyPr wrap="square" rtlCol="0">
            <a:spAutoFit/>
          </a:bodyPr>
          <a:lstStyle/>
          <a:p>
            <a:r>
              <a:rPr lang="en-US" sz="600" i="1" dirty="0"/>
              <a:t>Source: https://www.insightsonindia.com/wp-content/uploads/2019/12/Pradhan_Mantri_Vaya.jpg</a:t>
            </a:r>
            <a:endParaRPr lang="en-IN" sz="600" i="1" dirty="0"/>
          </a:p>
        </p:txBody>
      </p:sp>
    </p:spTree>
    <p:extLst>
      <p:ext uri="{BB962C8B-B14F-4D97-AF65-F5344CB8AC3E}">
        <p14:creationId xmlns:p14="http://schemas.microsoft.com/office/powerpoint/2010/main" val="1917769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National Savings Scheme (NSC</a:t>
            </a:r>
            <a:r>
              <a:rPr lang="en-IN" b="1" dirty="0" smtClean="0"/>
              <a:t>)</a:t>
            </a:r>
            <a:endParaRPr lang="en-IN" dirty="0"/>
          </a:p>
        </p:txBody>
      </p:sp>
      <p:sp>
        <p:nvSpPr>
          <p:cNvPr id="4" name="Content Placeholder 3"/>
          <p:cNvSpPr>
            <a:spLocks noGrp="1"/>
          </p:cNvSpPr>
          <p:nvPr>
            <p:ph sz="half" idx="2"/>
          </p:nvPr>
        </p:nvSpPr>
        <p:spPr/>
        <p:txBody>
          <a:bodyPr/>
          <a:lstStyle/>
          <a:p>
            <a:pPr algn="just"/>
            <a:r>
              <a:rPr lang="en-US" dirty="0"/>
              <a:t>B</a:t>
            </a:r>
            <a:r>
              <a:rPr lang="en-US" dirty="0" smtClean="0"/>
              <a:t>est </a:t>
            </a:r>
            <a:r>
              <a:rPr lang="en-US" dirty="0"/>
              <a:t>savings plan available for individuals to meet essential financial planning needs. </a:t>
            </a:r>
            <a:endParaRPr lang="en-US" dirty="0" smtClean="0"/>
          </a:p>
          <a:p>
            <a:pPr algn="just"/>
            <a:r>
              <a:rPr lang="en-US" dirty="0" smtClean="0"/>
              <a:t>Minimum </a:t>
            </a:r>
            <a:r>
              <a:rPr lang="en-US" dirty="0"/>
              <a:t>investment is </a:t>
            </a:r>
            <a:r>
              <a:rPr lang="en-US" dirty="0" smtClean="0"/>
              <a:t>Rs.100</a:t>
            </a:r>
          </a:p>
          <a:p>
            <a:pPr algn="just"/>
            <a:r>
              <a:rPr lang="en-US" dirty="0" smtClean="0"/>
              <a:t>Maximum no limit</a:t>
            </a:r>
          </a:p>
          <a:p>
            <a:pPr algn="just"/>
            <a:r>
              <a:rPr lang="en-US" dirty="0" smtClean="0"/>
              <a:t>Fixed </a:t>
            </a:r>
            <a:r>
              <a:rPr lang="en-US" dirty="0"/>
              <a:t>interest rates based on inflation and other </a:t>
            </a:r>
            <a:r>
              <a:rPr lang="en-US" dirty="0" smtClean="0"/>
              <a:t>factors</a:t>
            </a:r>
          </a:p>
          <a:p>
            <a:pPr algn="just"/>
            <a:r>
              <a:rPr lang="en-US" dirty="0" smtClean="0"/>
              <a:t>Only </a:t>
            </a:r>
            <a:r>
              <a:rPr lang="en-US" dirty="0"/>
              <a:t>Indian residents are eligible to apply for the </a:t>
            </a:r>
            <a:r>
              <a:rPr lang="en-US" dirty="0" smtClean="0"/>
              <a:t>scheme</a:t>
            </a:r>
            <a:endParaRPr lang="en-IN" dirty="0"/>
          </a:p>
        </p:txBody>
      </p:sp>
      <p:pic>
        <p:nvPicPr>
          <p:cNvPr id="6" name="Content Placeholder 5"/>
          <p:cNvPicPr>
            <a:picLocks noGrp="1" noChangeAspect="1"/>
          </p:cNvPicPr>
          <p:nvPr>
            <p:ph sz="half" idx="1"/>
          </p:nvPr>
        </p:nvPicPr>
        <p:blipFill>
          <a:blip r:embed="rId2"/>
          <a:stretch>
            <a:fillRect/>
          </a:stretch>
        </p:blipFill>
        <p:spPr>
          <a:xfrm>
            <a:off x="1138333" y="2682933"/>
            <a:ext cx="4485399" cy="2567400"/>
          </a:xfrm>
          <a:prstGeom prst="rect">
            <a:avLst/>
          </a:prstGeom>
        </p:spPr>
      </p:pic>
      <p:sp>
        <p:nvSpPr>
          <p:cNvPr id="7" name="TextBox 6"/>
          <p:cNvSpPr txBox="1"/>
          <p:nvPr/>
        </p:nvSpPr>
        <p:spPr>
          <a:xfrm>
            <a:off x="1365226" y="5416296"/>
            <a:ext cx="4386287" cy="184666"/>
          </a:xfrm>
          <a:prstGeom prst="rect">
            <a:avLst/>
          </a:prstGeom>
          <a:noFill/>
        </p:spPr>
        <p:txBody>
          <a:bodyPr wrap="square" rtlCol="0">
            <a:spAutoFit/>
          </a:bodyPr>
          <a:lstStyle/>
          <a:p>
            <a:r>
              <a:rPr lang="en-US" sz="600" i="1" dirty="0" smtClean="0"/>
              <a:t>Source</a:t>
            </a:r>
            <a:r>
              <a:rPr lang="en-US" sz="600" i="1" dirty="0"/>
              <a:t>: https://www.mymoneysage.in/blog/all-about-national-savings-certificate-nsc-withdrawal-transfer-and-tax-benefits/</a:t>
            </a:r>
            <a:endParaRPr lang="en-IN" sz="600" i="1" dirty="0"/>
          </a:p>
        </p:txBody>
      </p:sp>
    </p:spTree>
    <p:extLst>
      <p:ext uri="{BB962C8B-B14F-4D97-AF65-F5344CB8AC3E}">
        <p14:creationId xmlns:p14="http://schemas.microsoft.com/office/powerpoint/2010/main" val="1063356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Government </a:t>
            </a:r>
            <a:r>
              <a:rPr lang="en-IN" b="1" dirty="0" smtClean="0"/>
              <a:t>Securities</a:t>
            </a:r>
            <a:endParaRPr lang="en-IN" dirty="0"/>
          </a:p>
        </p:txBody>
      </p:sp>
      <p:sp>
        <p:nvSpPr>
          <p:cNvPr id="4" name="Content Placeholder 3"/>
          <p:cNvSpPr>
            <a:spLocks noGrp="1"/>
          </p:cNvSpPr>
          <p:nvPr>
            <p:ph sz="half" idx="2"/>
          </p:nvPr>
        </p:nvSpPr>
        <p:spPr/>
        <p:txBody>
          <a:bodyPr>
            <a:normAutofit lnSpcReduction="10000"/>
          </a:bodyPr>
          <a:lstStyle/>
          <a:p>
            <a:pPr algn="just"/>
            <a:r>
              <a:rPr lang="en-US" dirty="0" smtClean="0"/>
              <a:t>Bonds </a:t>
            </a:r>
            <a:r>
              <a:rPr lang="en-US" dirty="0"/>
              <a:t>and treasury bills (T-bills</a:t>
            </a:r>
            <a:r>
              <a:rPr lang="en-US" dirty="0" smtClean="0"/>
              <a:t>) are issues to investors</a:t>
            </a:r>
          </a:p>
          <a:p>
            <a:pPr algn="just"/>
            <a:r>
              <a:rPr lang="en-US" dirty="0" smtClean="0"/>
              <a:t>Can be s</a:t>
            </a:r>
            <a:r>
              <a:rPr lang="en-US" dirty="0" smtClean="0"/>
              <a:t>elected based </a:t>
            </a:r>
            <a:r>
              <a:rPr lang="en-US" dirty="0"/>
              <a:t>on </a:t>
            </a:r>
            <a:r>
              <a:rPr lang="en-US" dirty="0" smtClean="0"/>
              <a:t>investor’s choices</a:t>
            </a:r>
          </a:p>
          <a:p>
            <a:pPr algn="just"/>
            <a:r>
              <a:rPr lang="en-US" dirty="0" smtClean="0"/>
              <a:t>Maturity </a:t>
            </a:r>
            <a:r>
              <a:rPr lang="en-US" dirty="0"/>
              <a:t>period may range from 91 days to 40 </a:t>
            </a:r>
            <a:r>
              <a:rPr lang="en-US" dirty="0" smtClean="0"/>
              <a:t>years depending </a:t>
            </a:r>
            <a:r>
              <a:rPr lang="en-US" dirty="0"/>
              <a:t>on the </a:t>
            </a:r>
            <a:r>
              <a:rPr lang="en-US" dirty="0" smtClean="0"/>
              <a:t>securities</a:t>
            </a:r>
          </a:p>
          <a:p>
            <a:pPr algn="just"/>
            <a:r>
              <a:rPr lang="en-US" dirty="0" smtClean="0"/>
              <a:t>High </a:t>
            </a:r>
            <a:r>
              <a:rPr lang="en-US" dirty="0"/>
              <a:t>returns that will help generate high income </a:t>
            </a:r>
            <a:r>
              <a:rPr lang="en-US" dirty="0" smtClean="0"/>
              <a:t>effectively</a:t>
            </a:r>
          </a:p>
          <a:p>
            <a:pPr algn="just"/>
            <a:r>
              <a:rPr lang="en-US" dirty="0" smtClean="0"/>
              <a:t>Can </a:t>
            </a:r>
            <a:r>
              <a:rPr lang="en-US" dirty="0"/>
              <a:t>even use them as collateral when they want to borrow </a:t>
            </a:r>
            <a:r>
              <a:rPr lang="en-US" dirty="0" smtClean="0"/>
              <a:t>funds </a:t>
            </a:r>
          </a:p>
          <a:p>
            <a:pPr algn="just"/>
            <a:r>
              <a:rPr lang="en-US" dirty="0" smtClean="0"/>
              <a:t>Helps </a:t>
            </a:r>
            <a:r>
              <a:rPr lang="en-US" dirty="0"/>
              <a:t>a lot to maintain a better cash flow to overcome financial obstacles</a:t>
            </a:r>
            <a:r>
              <a:rPr lang="en-US" dirty="0" smtClean="0"/>
              <a:t>.</a:t>
            </a:r>
            <a:endParaRPr lang="en-IN" dirty="0"/>
          </a:p>
        </p:txBody>
      </p:sp>
      <p:pic>
        <p:nvPicPr>
          <p:cNvPr id="6" name="Content Placeholder 5"/>
          <p:cNvPicPr>
            <a:picLocks noGrp="1" noChangeAspect="1"/>
          </p:cNvPicPr>
          <p:nvPr>
            <p:ph sz="half" idx="1"/>
          </p:nvPr>
        </p:nvPicPr>
        <p:blipFill>
          <a:blip r:embed="rId2"/>
          <a:stretch>
            <a:fillRect/>
          </a:stretch>
        </p:blipFill>
        <p:spPr>
          <a:xfrm>
            <a:off x="593692" y="2548974"/>
            <a:ext cx="5063066" cy="2835317"/>
          </a:xfrm>
          <a:prstGeom prst="rect">
            <a:avLst/>
          </a:prstGeom>
        </p:spPr>
      </p:pic>
      <p:sp>
        <p:nvSpPr>
          <p:cNvPr id="7" name="TextBox 6"/>
          <p:cNvSpPr txBox="1"/>
          <p:nvPr/>
        </p:nvSpPr>
        <p:spPr>
          <a:xfrm>
            <a:off x="1520453" y="5606534"/>
            <a:ext cx="3209544" cy="184666"/>
          </a:xfrm>
          <a:prstGeom prst="rect">
            <a:avLst/>
          </a:prstGeom>
          <a:noFill/>
        </p:spPr>
        <p:txBody>
          <a:bodyPr wrap="square" rtlCol="0">
            <a:spAutoFit/>
          </a:bodyPr>
          <a:lstStyle/>
          <a:p>
            <a:r>
              <a:rPr lang="en-IN" sz="600" dirty="0"/>
              <a:t>Sourcehttps://wikifinancepedia.com/investing/investment/government-securities-market-india</a:t>
            </a:r>
          </a:p>
        </p:txBody>
      </p:sp>
    </p:spTree>
    <p:extLst>
      <p:ext uri="{BB962C8B-B14F-4D97-AF65-F5344CB8AC3E}">
        <p14:creationId xmlns:p14="http://schemas.microsoft.com/office/powerpoint/2010/main" val="115013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IN" dirty="0" smtClean="0"/>
              <a:t>Bonds and debentures</a:t>
            </a:r>
            <a:endParaRPr lang="en-IN" dirty="0"/>
          </a:p>
        </p:txBody>
      </p:sp>
      <p:sp>
        <p:nvSpPr>
          <p:cNvPr id="15" name="Content Placeholder 14"/>
          <p:cNvSpPr>
            <a:spLocks noGrp="1"/>
          </p:cNvSpPr>
          <p:nvPr>
            <p:ph idx="1"/>
          </p:nvPr>
        </p:nvSpPr>
        <p:spPr/>
        <p:txBody>
          <a:bodyPr/>
          <a:lstStyle/>
          <a:p>
            <a:endParaRPr lang="en-IN"/>
          </a:p>
        </p:txBody>
      </p:sp>
      <p:sp>
        <p:nvSpPr>
          <p:cNvPr id="9" name="TextBox 8"/>
          <p:cNvSpPr txBox="1"/>
          <p:nvPr/>
        </p:nvSpPr>
        <p:spPr>
          <a:xfrm>
            <a:off x="9857550" y="5606534"/>
            <a:ext cx="2200871" cy="184666"/>
          </a:xfrm>
          <a:prstGeom prst="rect">
            <a:avLst/>
          </a:prstGeom>
          <a:noFill/>
        </p:spPr>
        <p:txBody>
          <a:bodyPr wrap="square" rtlCol="0">
            <a:spAutoFit/>
          </a:bodyPr>
          <a:lstStyle/>
          <a:p>
            <a:r>
              <a:rPr lang="en-IN" sz="600" i="1" dirty="0"/>
              <a:t>Source: https://www.wallstreetmojo.com/bonds-vs-debentures/</a:t>
            </a:r>
          </a:p>
        </p:txBody>
      </p:sp>
      <p:pic>
        <p:nvPicPr>
          <p:cNvPr id="10" name="Picture 9"/>
          <p:cNvPicPr>
            <a:picLocks noChangeAspect="1"/>
          </p:cNvPicPr>
          <p:nvPr/>
        </p:nvPicPr>
        <p:blipFill>
          <a:blip r:embed="rId3"/>
          <a:stretch>
            <a:fillRect/>
          </a:stretch>
        </p:blipFill>
        <p:spPr>
          <a:xfrm>
            <a:off x="5963938" y="-630090"/>
            <a:ext cx="5347315" cy="7575399"/>
          </a:xfrm>
          <a:prstGeom prst="rect">
            <a:avLst/>
          </a:prstGeom>
        </p:spPr>
      </p:pic>
      <p:sp>
        <p:nvSpPr>
          <p:cNvPr id="14" name="TextBox 13"/>
          <p:cNvSpPr txBox="1"/>
          <p:nvPr/>
        </p:nvSpPr>
        <p:spPr>
          <a:xfrm>
            <a:off x="522503" y="6540649"/>
            <a:ext cx="5604734" cy="184666"/>
          </a:xfrm>
          <a:prstGeom prst="rect">
            <a:avLst/>
          </a:prstGeom>
          <a:noFill/>
        </p:spPr>
        <p:txBody>
          <a:bodyPr wrap="square" rtlCol="0">
            <a:spAutoFit/>
          </a:bodyPr>
          <a:lstStyle/>
          <a:p>
            <a:r>
              <a:rPr lang="en-IN" sz="600" i="1" dirty="0"/>
              <a:t>Source: https://blog.bondsindia.com/assest/images/bonds/10-differences-between-bonds/10-differences-between-bonds-and-debentures-in-india-infographic.png</a:t>
            </a:r>
          </a:p>
        </p:txBody>
      </p:sp>
    </p:spTree>
    <p:extLst>
      <p:ext uri="{BB962C8B-B14F-4D97-AF65-F5344CB8AC3E}">
        <p14:creationId xmlns:p14="http://schemas.microsoft.com/office/powerpoint/2010/main" val="4178282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Provident fund</a:t>
            </a:r>
            <a:endParaRPr lang="en-IN" dirty="0"/>
          </a:p>
        </p:txBody>
      </p:sp>
      <p:pic>
        <p:nvPicPr>
          <p:cNvPr id="6" name="Content Placeholder 5"/>
          <p:cNvPicPr>
            <a:picLocks noGrp="1" noChangeAspect="1"/>
          </p:cNvPicPr>
          <p:nvPr>
            <p:ph sz="half" idx="1"/>
          </p:nvPr>
        </p:nvPicPr>
        <p:blipFill>
          <a:blip r:embed="rId2"/>
          <a:stretch>
            <a:fillRect/>
          </a:stretch>
        </p:blipFill>
        <p:spPr>
          <a:xfrm>
            <a:off x="378701" y="1909355"/>
            <a:ext cx="4408452" cy="4114555"/>
          </a:xfrm>
          <a:prstGeom prst="rect">
            <a:avLst/>
          </a:prstGeom>
        </p:spPr>
      </p:pic>
      <p:pic>
        <p:nvPicPr>
          <p:cNvPr id="11266" name="Picture 2" descr="Employees’ Provident Fund | Best Saving Schemes | Saving &amp; Investment Plan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74414" y="2232084"/>
            <a:ext cx="6379540" cy="31897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25958" y="5588071"/>
            <a:ext cx="3151990" cy="184666"/>
          </a:xfrm>
          <a:prstGeom prst="rect">
            <a:avLst/>
          </a:prstGeom>
          <a:noFill/>
        </p:spPr>
        <p:txBody>
          <a:bodyPr wrap="square" rtlCol="0">
            <a:spAutoFit/>
          </a:bodyPr>
          <a:lstStyle/>
          <a:p>
            <a:r>
              <a:rPr lang="en-IN" sz="600" i="1" dirty="0"/>
              <a:t>Source: https://www.canarahsbclife.com/blog/all-about-employees-provident-fund-epf.html</a:t>
            </a:r>
          </a:p>
        </p:txBody>
      </p:sp>
      <p:sp>
        <p:nvSpPr>
          <p:cNvPr id="8" name="TextBox 7"/>
          <p:cNvSpPr txBox="1"/>
          <p:nvPr/>
        </p:nvSpPr>
        <p:spPr>
          <a:xfrm>
            <a:off x="1280161" y="6142617"/>
            <a:ext cx="2818503" cy="184666"/>
          </a:xfrm>
          <a:prstGeom prst="rect">
            <a:avLst/>
          </a:prstGeom>
          <a:noFill/>
        </p:spPr>
        <p:txBody>
          <a:bodyPr wrap="square" rtlCol="0">
            <a:spAutoFit/>
          </a:bodyPr>
          <a:lstStyle/>
          <a:p>
            <a:r>
              <a:rPr lang="en-IN" sz="600" i="1" dirty="0"/>
              <a:t>Source: https://www.scbam.com/medias/upload/pagepvd/aw-pvd-02-en.jpg</a:t>
            </a:r>
          </a:p>
        </p:txBody>
      </p:sp>
    </p:spTree>
    <p:extLst>
      <p:ext uri="{BB962C8B-B14F-4D97-AF65-F5344CB8AC3E}">
        <p14:creationId xmlns:p14="http://schemas.microsoft.com/office/powerpoint/2010/main" val="4262955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99716" y="5077193"/>
            <a:ext cx="3175591" cy="369332"/>
          </a:xfrm>
          <a:prstGeom prst="rect">
            <a:avLst/>
          </a:prstGeom>
          <a:noFill/>
        </p:spPr>
        <p:txBody>
          <a:bodyPr wrap="square" rtlCol="0">
            <a:spAutoFit/>
          </a:bodyPr>
          <a:lstStyle/>
          <a:p>
            <a:r>
              <a:rPr lang="en-IN" sz="600" i="1" dirty="0"/>
              <a:t>Source: https://banner2.cleanpng.com/20180903/tvq/kisspng-vehicle-insurance-portable-network-graphics-health-ycelsigorta-5b8d0d00b87fd2.7816230415359705607557.jpg</a:t>
            </a:r>
          </a:p>
          <a:p>
            <a:endParaRPr lang="en-IN" sz="600" i="1" dirty="0"/>
          </a:p>
        </p:txBody>
      </p:sp>
      <p:sp>
        <p:nvSpPr>
          <p:cNvPr id="13" name="TextBox 12"/>
          <p:cNvSpPr txBox="1"/>
          <p:nvPr/>
        </p:nvSpPr>
        <p:spPr>
          <a:xfrm>
            <a:off x="7169898" y="888253"/>
            <a:ext cx="3153678" cy="707886"/>
          </a:xfrm>
          <a:prstGeom prst="rect">
            <a:avLst/>
          </a:prstGeom>
          <a:noFill/>
        </p:spPr>
        <p:txBody>
          <a:bodyPr wrap="square" rtlCol="0">
            <a:spAutoFit/>
          </a:bodyPr>
          <a:lstStyle/>
          <a:p>
            <a:r>
              <a:rPr lang="en-IN" sz="4000" dirty="0" smtClean="0">
                <a:latin typeface="+mj-lt"/>
              </a:rPr>
              <a:t>INVESTMENTS</a:t>
            </a:r>
            <a:endParaRPr lang="en-IN" sz="4000" dirty="0">
              <a:latin typeface="+mj-lt"/>
            </a:endParaRPr>
          </a:p>
        </p:txBody>
      </p:sp>
      <p:pic>
        <p:nvPicPr>
          <p:cNvPr id="2" name="Picture 1"/>
          <p:cNvPicPr>
            <a:picLocks noChangeAspect="1"/>
          </p:cNvPicPr>
          <p:nvPr/>
        </p:nvPicPr>
        <p:blipFill>
          <a:blip r:embed="rId2"/>
          <a:stretch>
            <a:fillRect/>
          </a:stretch>
        </p:blipFill>
        <p:spPr>
          <a:xfrm>
            <a:off x="1605071" y="1878110"/>
            <a:ext cx="2755050" cy="2917112"/>
          </a:xfrm>
          <a:prstGeom prst="rect">
            <a:avLst/>
          </a:prstGeom>
        </p:spPr>
      </p:pic>
      <p:sp>
        <p:nvSpPr>
          <p:cNvPr id="6" name="TextBox 5"/>
          <p:cNvSpPr txBox="1"/>
          <p:nvPr/>
        </p:nvSpPr>
        <p:spPr>
          <a:xfrm>
            <a:off x="1255498" y="5124895"/>
            <a:ext cx="3454196" cy="169277"/>
          </a:xfrm>
          <a:prstGeom prst="rect">
            <a:avLst/>
          </a:prstGeom>
          <a:noFill/>
        </p:spPr>
        <p:txBody>
          <a:bodyPr wrap="square" rtlCol="0">
            <a:spAutoFit/>
          </a:bodyPr>
          <a:lstStyle/>
          <a:p>
            <a:r>
              <a:rPr lang="en-IN" sz="500" i="1" dirty="0"/>
              <a:t>Source: https://www.kindpng.com/picc/m/113-1138696_thinking-clip-art-pictures-free-clipart-images-transparent.png</a:t>
            </a:r>
          </a:p>
        </p:txBody>
      </p:sp>
      <p:pic>
        <p:nvPicPr>
          <p:cNvPr id="7" name="Content Placeholder 7"/>
          <p:cNvPicPr>
            <a:picLocks noGrp="1" noChangeAspect="1"/>
          </p:cNvPicPr>
          <p:nvPr>
            <p:ph idx="1"/>
          </p:nvPr>
        </p:nvPicPr>
        <p:blipFill>
          <a:blip r:embed="rId3"/>
          <a:stretch>
            <a:fillRect/>
          </a:stretch>
        </p:blipFill>
        <p:spPr>
          <a:xfrm>
            <a:off x="7169897" y="1862868"/>
            <a:ext cx="3065528" cy="2932354"/>
          </a:xfrm>
          <a:prstGeom prst="rect">
            <a:avLst/>
          </a:prstGeom>
        </p:spPr>
      </p:pic>
    </p:spTree>
    <p:extLst>
      <p:ext uri="{BB962C8B-B14F-4D97-AF65-F5344CB8AC3E}">
        <p14:creationId xmlns:p14="http://schemas.microsoft.com/office/powerpoint/2010/main" val="274878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4"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Mutual fund</a:t>
            </a:r>
            <a:endParaRPr lang="en-IN" dirty="0"/>
          </a:p>
        </p:txBody>
      </p:sp>
      <p:sp>
        <p:nvSpPr>
          <p:cNvPr id="4" name="Content Placeholder 3"/>
          <p:cNvSpPr>
            <a:spLocks noGrp="1"/>
          </p:cNvSpPr>
          <p:nvPr>
            <p:ph sz="half" idx="2"/>
          </p:nvPr>
        </p:nvSpPr>
        <p:spPr>
          <a:xfrm>
            <a:off x="5389582" y="1850314"/>
            <a:ext cx="6519134" cy="4432151"/>
          </a:xfrm>
        </p:spPr>
        <p:txBody>
          <a:bodyPr>
            <a:normAutofit/>
          </a:bodyPr>
          <a:lstStyle/>
          <a:p>
            <a:pPr algn="just"/>
            <a:r>
              <a:rPr lang="en-US" dirty="0"/>
              <a:t>A mutual fund is a professionally managed financial instrument that pools money from many investors to purchase securities such as stocks, bonds, money market instruments, etc. It offers more diversification and opportunity for investors to make smart investments without being actively engaged in the day to day investment activities</a:t>
            </a:r>
            <a:r>
              <a:rPr lang="en-US" dirty="0" smtClean="0"/>
              <a:t>.</a:t>
            </a:r>
          </a:p>
          <a:p>
            <a:pPr algn="just"/>
            <a:r>
              <a:rPr lang="en-US" dirty="0" smtClean="0"/>
              <a:t>Advantages:</a:t>
            </a:r>
          </a:p>
          <a:p>
            <a:pPr lvl="1" algn="just"/>
            <a:r>
              <a:rPr lang="en-US" sz="1800" dirty="0" smtClean="0"/>
              <a:t>Built-in diversification</a:t>
            </a:r>
          </a:p>
          <a:p>
            <a:pPr lvl="1" algn="just"/>
            <a:r>
              <a:rPr lang="en-US" sz="1800" dirty="0" smtClean="0"/>
              <a:t>Professional management</a:t>
            </a:r>
          </a:p>
          <a:p>
            <a:pPr lvl="1" algn="just"/>
            <a:r>
              <a:rPr lang="en-US" sz="1800" dirty="0" smtClean="0"/>
              <a:t>Fulfils various investment objectives</a:t>
            </a:r>
          </a:p>
          <a:p>
            <a:pPr lvl="1" algn="just"/>
            <a:r>
              <a:rPr lang="en-US" sz="1800" dirty="0" smtClean="0"/>
              <a:t>Liquidity</a:t>
            </a:r>
          </a:p>
          <a:p>
            <a:pPr lvl="1" algn="just"/>
            <a:r>
              <a:rPr lang="en-US" sz="1800" dirty="0" smtClean="0"/>
              <a:t>Regulation under SEBI (Securities and Exchange Board of India</a:t>
            </a:r>
            <a:endParaRPr lang="en-IN" sz="1800" dirty="0"/>
          </a:p>
        </p:txBody>
      </p:sp>
      <p:pic>
        <p:nvPicPr>
          <p:cNvPr id="12290" name="Picture 2" descr="Mutual Funds - Guide to Types of Mutual Funds and How They Work"/>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96704" y="2065867"/>
            <a:ext cx="4621019"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3496" y="5873676"/>
            <a:ext cx="2721685" cy="184666"/>
          </a:xfrm>
          <a:prstGeom prst="rect">
            <a:avLst/>
          </a:prstGeom>
          <a:noFill/>
        </p:spPr>
        <p:txBody>
          <a:bodyPr wrap="square" rtlCol="0">
            <a:spAutoFit/>
          </a:bodyPr>
          <a:lstStyle/>
          <a:p>
            <a:r>
              <a:rPr lang="en-IN" sz="600" i="1" dirty="0"/>
              <a:t>Source: https://cdn.corporatefinanceinstitute.com/assets/mutual-funds.png</a:t>
            </a:r>
          </a:p>
        </p:txBody>
      </p:sp>
    </p:spTree>
    <p:extLst>
      <p:ext uri="{BB962C8B-B14F-4D97-AF65-F5344CB8AC3E}">
        <p14:creationId xmlns:p14="http://schemas.microsoft.com/office/powerpoint/2010/main" val="1845405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pic>
        <p:nvPicPr>
          <p:cNvPr id="13314" name="Picture 2" descr="Mutual Fund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758" y="466946"/>
            <a:ext cx="9524468" cy="5643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088368" y="6252997"/>
            <a:ext cx="2732441" cy="184666"/>
          </a:xfrm>
          <a:prstGeom prst="rect">
            <a:avLst/>
          </a:prstGeom>
          <a:noFill/>
        </p:spPr>
        <p:txBody>
          <a:bodyPr wrap="square" rtlCol="0">
            <a:spAutoFit/>
          </a:bodyPr>
          <a:lstStyle/>
          <a:p>
            <a:r>
              <a:rPr lang="en-IN" sz="600" i="1" dirty="0"/>
              <a:t>Source: https://www.rupeevest.com/Mutual-Funds/What-is-Mutual-Fund</a:t>
            </a:r>
          </a:p>
        </p:txBody>
      </p:sp>
    </p:spTree>
    <p:extLst>
      <p:ext uri="{BB962C8B-B14F-4D97-AF65-F5344CB8AC3E}">
        <p14:creationId xmlns:p14="http://schemas.microsoft.com/office/powerpoint/2010/main" val="1456534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Gold</a:t>
            </a:r>
            <a:endParaRPr lang="en-IN" dirty="0"/>
          </a:p>
        </p:txBody>
      </p:sp>
      <p:pic>
        <p:nvPicPr>
          <p:cNvPr id="9" name="Content Placeholder 8"/>
          <p:cNvPicPr>
            <a:picLocks noGrp="1" noChangeAspect="1"/>
          </p:cNvPicPr>
          <p:nvPr>
            <p:ph sz="half" idx="1"/>
          </p:nvPr>
        </p:nvPicPr>
        <p:blipFill>
          <a:blip r:embed="rId2"/>
          <a:stretch>
            <a:fillRect/>
          </a:stretch>
        </p:blipFill>
        <p:spPr>
          <a:xfrm>
            <a:off x="3998423" y="222324"/>
            <a:ext cx="6049219" cy="6049219"/>
          </a:xfrm>
          <a:prstGeom prst="rect">
            <a:avLst/>
          </a:prstGeom>
        </p:spPr>
      </p:pic>
      <p:sp>
        <p:nvSpPr>
          <p:cNvPr id="10" name="TextBox 9"/>
          <p:cNvSpPr txBox="1"/>
          <p:nvPr/>
        </p:nvSpPr>
        <p:spPr>
          <a:xfrm>
            <a:off x="5411096" y="6474153"/>
            <a:ext cx="3937299" cy="184666"/>
          </a:xfrm>
          <a:prstGeom prst="rect">
            <a:avLst/>
          </a:prstGeom>
          <a:noFill/>
        </p:spPr>
        <p:txBody>
          <a:bodyPr wrap="square" rtlCol="0">
            <a:spAutoFit/>
          </a:bodyPr>
          <a:lstStyle/>
          <a:p>
            <a:r>
              <a:rPr lang="en-IN" sz="600" i="1" dirty="0"/>
              <a:t>Source: https://www.holisticinvestment.in/wp-content/uploads/2019/02/How-to-Invest-in-Gold-in-India.png</a:t>
            </a:r>
          </a:p>
        </p:txBody>
      </p:sp>
    </p:spTree>
    <p:extLst>
      <p:ext uri="{BB962C8B-B14F-4D97-AF65-F5344CB8AC3E}">
        <p14:creationId xmlns:p14="http://schemas.microsoft.com/office/powerpoint/2010/main" val="2741318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stocks</a:t>
            </a:r>
            <a:endParaRPr lang="en-IN" dirty="0"/>
          </a:p>
        </p:txBody>
      </p:sp>
      <p:pic>
        <p:nvPicPr>
          <p:cNvPr id="14340" name="Picture 4" descr="BSE Building Trademarked: One more Triumph for Mumba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9664" y="2071197"/>
            <a:ext cx="5262496" cy="387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3914" y="6088828"/>
            <a:ext cx="3552030" cy="182880"/>
          </a:xfrm>
          <a:prstGeom prst="rect">
            <a:avLst/>
          </a:prstGeom>
          <a:noFill/>
        </p:spPr>
        <p:txBody>
          <a:bodyPr wrap="square" rtlCol="0">
            <a:spAutoFit/>
          </a:bodyPr>
          <a:lstStyle/>
          <a:p>
            <a:r>
              <a:rPr lang="en-IN" sz="600" i="1" dirty="0"/>
              <a:t>Source: http://myvoice.opindia.com/wp-content/uploads/sites/3/2018/07/BSE-building-trademark.jpg</a:t>
            </a:r>
          </a:p>
        </p:txBody>
      </p:sp>
      <p:sp>
        <p:nvSpPr>
          <p:cNvPr id="10" name="AutoShape 6" descr="Stock market trends and investors - Vskills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3"/>
          <a:stretch>
            <a:fillRect/>
          </a:stretch>
        </p:blipFill>
        <p:spPr>
          <a:xfrm>
            <a:off x="7014041" y="2065866"/>
            <a:ext cx="4808613" cy="3877733"/>
          </a:xfrm>
          <a:prstGeom prst="rect">
            <a:avLst/>
          </a:prstGeom>
        </p:spPr>
      </p:pic>
      <p:sp>
        <p:nvSpPr>
          <p:cNvPr id="12" name="TextBox 11"/>
          <p:cNvSpPr txBox="1"/>
          <p:nvPr/>
        </p:nvSpPr>
        <p:spPr>
          <a:xfrm>
            <a:off x="8035963" y="6088828"/>
            <a:ext cx="3022899" cy="182880"/>
          </a:xfrm>
          <a:prstGeom prst="rect">
            <a:avLst/>
          </a:prstGeom>
          <a:noFill/>
        </p:spPr>
        <p:txBody>
          <a:bodyPr wrap="square" rtlCol="0">
            <a:spAutoFit/>
          </a:bodyPr>
          <a:lstStyle/>
          <a:p>
            <a:r>
              <a:rPr lang="en-IN" sz="600" dirty="0" smtClean="0"/>
              <a:t>Source</a:t>
            </a:r>
            <a:r>
              <a:rPr lang="en-IN" sz="600" dirty="0"/>
              <a:t>: https://www.vskills.in/certification/blog/stock-market-trends-and-investors/</a:t>
            </a:r>
          </a:p>
        </p:txBody>
      </p:sp>
    </p:spTree>
    <p:extLst>
      <p:ext uri="{BB962C8B-B14F-4D97-AF65-F5344CB8AC3E}">
        <p14:creationId xmlns:p14="http://schemas.microsoft.com/office/powerpoint/2010/main" val="2300348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INVESTMENTS ?</a:t>
            </a:r>
            <a:endParaRPr lang="en-IN" dirty="0"/>
          </a:p>
        </p:txBody>
      </p:sp>
      <p:sp>
        <p:nvSpPr>
          <p:cNvPr id="3" name="Content Placeholder 2"/>
          <p:cNvSpPr>
            <a:spLocks noGrp="1"/>
          </p:cNvSpPr>
          <p:nvPr>
            <p:ph sz="half" idx="1"/>
          </p:nvPr>
        </p:nvSpPr>
        <p:spPr/>
        <p:txBody>
          <a:bodyPr>
            <a:normAutofit lnSpcReduction="10000"/>
          </a:bodyPr>
          <a:lstStyle/>
          <a:p>
            <a:pPr algn="just"/>
            <a:r>
              <a:rPr lang="en-US" dirty="0"/>
              <a:t>Investing is an effective way to </a:t>
            </a:r>
            <a:r>
              <a:rPr lang="en-US" dirty="0" smtClean="0"/>
              <a:t>use </a:t>
            </a:r>
            <a:r>
              <a:rPr lang="en-US" dirty="0"/>
              <a:t>your money to work and potentially build wealth</a:t>
            </a:r>
            <a:r>
              <a:rPr lang="en-US" dirty="0" smtClean="0"/>
              <a:t>.</a:t>
            </a:r>
          </a:p>
          <a:p>
            <a:pPr algn="just"/>
            <a:r>
              <a:rPr lang="en-US" dirty="0" smtClean="0"/>
              <a:t>Objectives of Investment :</a:t>
            </a:r>
          </a:p>
          <a:p>
            <a:pPr lvl="1" algn="just"/>
            <a:r>
              <a:rPr lang="en-US" sz="1800" dirty="0" smtClean="0"/>
              <a:t>Safety</a:t>
            </a:r>
          </a:p>
          <a:p>
            <a:pPr lvl="1" algn="just"/>
            <a:r>
              <a:rPr lang="en-US" sz="1800" dirty="0" smtClean="0"/>
              <a:t>Income</a:t>
            </a:r>
          </a:p>
          <a:p>
            <a:pPr lvl="1" algn="just"/>
            <a:r>
              <a:rPr lang="en-US" sz="1800" dirty="0" smtClean="0"/>
              <a:t>Capital gains </a:t>
            </a:r>
          </a:p>
          <a:p>
            <a:pPr lvl="1" algn="just"/>
            <a:endParaRPr lang="en-IN" sz="1800" dirty="0" smtClean="0"/>
          </a:p>
          <a:p>
            <a:pPr lvl="1" algn="just"/>
            <a:endParaRPr lang="en-IN" sz="1800" dirty="0"/>
          </a:p>
          <a:p>
            <a:pPr lvl="1" algn="just"/>
            <a:endParaRPr lang="en-IN" sz="1800" dirty="0" smtClean="0"/>
          </a:p>
          <a:p>
            <a:pPr marL="457200" lvl="1" indent="0" algn="just">
              <a:buNone/>
            </a:pPr>
            <a:endParaRPr lang="en-IN" sz="1800" dirty="0"/>
          </a:p>
        </p:txBody>
      </p:sp>
      <p:sp>
        <p:nvSpPr>
          <p:cNvPr id="4" name="Content Placeholder 3"/>
          <p:cNvSpPr>
            <a:spLocks noGrp="1"/>
          </p:cNvSpPr>
          <p:nvPr>
            <p:ph sz="half" idx="2"/>
          </p:nvPr>
        </p:nvSpPr>
        <p:spPr/>
        <p:txBody>
          <a:bodyPr>
            <a:normAutofit lnSpcReduction="10000"/>
          </a:bodyPr>
          <a:lstStyle/>
          <a:p>
            <a:r>
              <a:rPr lang="en-US" dirty="0" smtClean="0"/>
              <a:t>Factors to be considered while investing:</a:t>
            </a:r>
          </a:p>
          <a:p>
            <a:pPr lvl="1"/>
            <a:r>
              <a:rPr lang="en-US" sz="1800" dirty="0" smtClean="0"/>
              <a:t>Reason </a:t>
            </a:r>
            <a:r>
              <a:rPr lang="en-US" sz="1800" dirty="0"/>
              <a:t>of investment. </a:t>
            </a:r>
            <a:endParaRPr lang="en-US" sz="1800" dirty="0" smtClean="0"/>
          </a:p>
          <a:p>
            <a:pPr lvl="1"/>
            <a:r>
              <a:rPr lang="en-US" sz="1800" dirty="0" smtClean="0"/>
              <a:t>Researching </a:t>
            </a:r>
            <a:r>
              <a:rPr lang="en-US" sz="1800" dirty="0"/>
              <a:t>the market. </a:t>
            </a:r>
          </a:p>
          <a:p>
            <a:pPr lvl="1"/>
            <a:r>
              <a:rPr lang="en-US" sz="1800" dirty="0"/>
              <a:t>Risk levels. </a:t>
            </a:r>
            <a:endParaRPr lang="en-US" sz="1800" dirty="0" smtClean="0"/>
          </a:p>
          <a:p>
            <a:pPr lvl="1"/>
            <a:r>
              <a:rPr lang="en-US" sz="1800" dirty="0" smtClean="0"/>
              <a:t>Investment </a:t>
            </a:r>
            <a:r>
              <a:rPr lang="en-US" sz="1800" dirty="0"/>
              <a:t>Tenure. </a:t>
            </a:r>
            <a:endParaRPr lang="en-US" sz="1800" dirty="0" smtClean="0"/>
          </a:p>
          <a:p>
            <a:pPr lvl="1"/>
            <a:r>
              <a:rPr lang="en-US" sz="1800" dirty="0" smtClean="0"/>
              <a:t>Taxations. </a:t>
            </a:r>
          </a:p>
          <a:p>
            <a:pPr lvl="1"/>
            <a:r>
              <a:rPr lang="en-US" sz="1800" dirty="0" smtClean="0"/>
              <a:t>Liquidity. </a:t>
            </a:r>
          </a:p>
          <a:p>
            <a:pPr lvl="1"/>
            <a:r>
              <a:rPr lang="en-US" sz="1800" dirty="0" smtClean="0"/>
              <a:t>Volatility. </a:t>
            </a:r>
          </a:p>
          <a:p>
            <a:pPr lvl="1"/>
            <a:r>
              <a:rPr lang="en-US" sz="1800" dirty="0" smtClean="0"/>
              <a:t>The </a:t>
            </a:r>
            <a:r>
              <a:rPr lang="en-US" sz="1800" dirty="0"/>
              <a:t>Company.</a:t>
            </a:r>
          </a:p>
          <a:p>
            <a:endParaRPr lang="en-IN" dirty="0"/>
          </a:p>
        </p:txBody>
      </p:sp>
    </p:spTree>
    <p:extLst>
      <p:ext uri="{BB962C8B-B14F-4D97-AF65-F5344CB8AC3E}">
        <p14:creationId xmlns:p14="http://schemas.microsoft.com/office/powerpoint/2010/main" val="757520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INVESTMENTS</a:t>
            </a:r>
            <a:endParaRPr lang="en-IN" dirty="0"/>
          </a:p>
        </p:txBody>
      </p:sp>
      <p:pic>
        <p:nvPicPr>
          <p:cNvPr id="1026" name="Picture 2" descr="Investment types hi-res stock photography and images - Alamy"/>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62306" y="1602042"/>
            <a:ext cx="4732470" cy="4805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78224" y="6489561"/>
            <a:ext cx="4306824" cy="276999"/>
          </a:xfrm>
          <a:prstGeom prst="rect">
            <a:avLst/>
          </a:prstGeom>
          <a:noFill/>
        </p:spPr>
        <p:txBody>
          <a:bodyPr wrap="square" rtlCol="0">
            <a:spAutoFit/>
          </a:bodyPr>
          <a:lstStyle/>
          <a:p>
            <a:r>
              <a:rPr lang="en-IN" sz="600" i="1" dirty="0"/>
              <a:t>Source: https://www.alamy.com/seven-different-types-of-investment-image350667777.html?imageid=944508F7-3B3A-465F-B1F3-B875678FBC3D&amp;p=837470&amp;pn=1&amp;searchId=952ca9778f4be1ea589cfae21b2be834&amp;searchtype=0</a:t>
            </a:r>
          </a:p>
        </p:txBody>
      </p:sp>
    </p:spTree>
    <p:extLst>
      <p:ext uri="{BB962C8B-B14F-4D97-AF65-F5344CB8AC3E}">
        <p14:creationId xmlns:p14="http://schemas.microsoft.com/office/powerpoint/2010/main" val="3107160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 deposits</a:t>
            </a:r>
            <a:endParaRPr lang="en-IN" dirty="0"/>
          </a:p>
        </p:txBody>
      </p:sp>
      <p:pic>
        <p:nvPicPr>
          <p:cNvPr id="4" name="Content Placeholder 3"/>
          <p:cNvPicPr>
            <a:picLocks noGrp="1" noChangeAspect="1"/>
          </p:cNvPicPr>
          <p:nvPr>
            <p:ph idx="1"/>
          </p:nvPr>
        </p:nvPicPr>
        <p:blipFill>
          <a:blip r:embed="rId2"/>
          <a:stretch>
            <a:fillRect/>
          </a:stretch>
        </p:blipFill>
        <p:spPr>
          <a:xfrm>
            <a:off x="2831783" y="2141538"/>
            <a:ext cx="6010147" cy="3756342"/>
          </a:xfrm>
          <a:prstGeom prst="rect">
            <a:avLst/>
          </a:prstGeom>
        </p:spPr>
      </p:pic>
      <p:sp>
        <p:nvSpPr>
          <p:cNvPr id="5" name="TextBox 4"/>
          <p:cNvSpPr txBox="1"/>
          <p:nvPr/>
        </p:nvSpPr>
        <p:spPr>
          <a:xfrm>
            <a:off x="3291840" y="6007608"/>
            <a:ext cx="5477256" cy="276999"/>
          </a:xfrm>
          <a:prstGeom prst="rect">
            <a:avLst/>
          </a:prstGeom>
          <a:noFill/>
        </p:spPr>
        <p:txBody>
          <a:bodyPr wrap="square" rtlCol="0">
            <a:spAutoFit/>
          </a:bodyPr>
          <a:lstStyle/>
          <a:p>
            <a:r>
              <a:rPr lang="en-IN" sz="600" dirty="0"/>
              <a:t>Source: https://www.google.co.in/url?sa=i&amp;url=https%3A%2F%2Fpaytm.com%2Fblog%2Ffixed-deposit%2Fdifference-between-fixed-deposits-and-recurring-deposits%2F&amp;psig=AOvVaw0a3_9Z98-kCPDKxzYms1cT&amp;ust=1666955852214000&amp;source=images&amp;cd=vfe&amp;ved=0CA0QjRxqFwoTCLCBoM2kgPsCFQAAAAAdAAAAABAE</a:t>
            </a:r>
          </a:p>
        </p:txBody>
      </p:sp>
    </p:spTree>
    <p:extLst>
      <p:ext uri="{BB962C8B-B14F-4D97-AF65-F5344CB8AC3E}">
        <p14:creationId xmlns:p14="http://schemas.microsoft.com/office/powerpoint/2010/main" val="3629086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 deposits</a:t>
            </a:r>
            <a:endParaRPr lang="en-IN" dirty="0"/>
          </a:p>
        </p:txBody>
      </p:sp>
      <p:sp>
        <p:nvSpPr>
          <p:cNvPr id="3" name="Content Placeholder 2"/>
          <p:cNvSpPr>
            <a:spLocks noGrp="1"/>
          </p:cNvSpPr>
          <p:nvPr>
            <p:ph idx="1"/>
          </p:nvPr>
        </p:nvSpPr>
        <p:spPr/>
        <p:txBody>
          <a:bodyPr>
            <a:normAutofit/>
          </a:bodyPr>
          <a:lstStyle/>
          <a:p>
            <a:r>
              <a:rPr lang="en-US" dirty="0" smtClean="0"/>
              <a:t>Stable not market linked</a:t>
            </a:r>
          </a:p>
          <a:p>
            <a:r>
              <a:rPr lang="en-US" dirty="0" smtClean="0"/>
              <a:t>Risk free investment</a:t>
            </a:r>
          </a:p>
          <a:p>
            <a:r>
              <a:rPr lang="en-US" dirty="0" smtClean="0"/>
              <a:t>Safe </a:t>
            </a:r>
            <a:r>
              <a:rPr lang="en-US" dirty="0"/>
              <a:t>return on </a:t>
            </a:r>
            <a:r>
              <a:rPr lang="en-US" dirty="0" smtClean="0"/>
              <a:t>investments</a:t>
            </a:r>
          </a:p>
          <a:p>
            <a:r>
              <a:rPr lang="en-US" dirty="0" smtClean="0"/>
              <a:t>Minimal amount can be invested</a:t>
            </a:r>
          </a:p>
          <a:p>
            <a:r>
              <a:rPr lang="en-US" dirty="0" smtClean="0"/>
              <a:t>Sum </a:t>
            </a:r>
            <a:r>
              <a:rPr lang="en-US" dirty="0"/>
              <a:t>of money is kept for a </a:t>
            </a:r>
            <a:r>
              <a:rPr lang="en-US" dirty="0" smtClean="0"/>
              <a:t>fixed tenure</a:t>
            </a:r>
          </a:p>
          <a:p>
            <a:r>
              <a:rPr lang="en-US" dirty="0" smtClean="0"/>
              <a:t>Depositor </a:t>
            </a:r>
            <a:r>
              <a:rPr lang="en-US" dirty="0"/>
              <a:t>is not allowed to withdraw this sum till the end of the maturity </a:t>
            </a:r>
            <a:r>
              <a:rPr lang="en-US" dirty="0" smtClean="0"/>
              <a:t>period</a:t>
            </a:r>
          </a:p>
          <a:p>
            <a:r>
              <a:rPr lang="en-US" dirty="0" smtClean="0"/>
              <a:t>Types :</a:t>
            </a:r>
          </a:p>
          <a:p>
            <a:pPr lvl="1"/>
            <a:r>
              <a:rPr lang="en-US" sz="1800" dirty="0" smtClean="0"/>
              <a:t>Recurring deposit</a:t>
            </a:r>
          </a:p>
          <a:p>
            <a:pPr lvl="1"/>
            <a:r>
              <a:rPr lang="en-US" sz="1800" dirty="0" smtClean="0"/>
              <a:t>Fixed deposit</a:t>
            </a:r>
          </a:p>
        </p:txBody>
      </p:sp>
    </p:spTree>
    <p:extLst>
      <p:ext uri="{BB962C8B-B14F-4D97-AF65-F5344CB8AC3E}">
        <p14:creationId xmlns:p14="http://schemas.microsoft.com/office/powerpoint/2010/main" val="2820583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Recurring V/S fixed deposit</a:t>
            </a:r>
            <a:endParaRPr lang="en-IN" dirty="0"/>
          </a:p>
        </p:txBody>
      </p:sp>
      <p:sp>
        <p:nvSpPr>
          <p:cNvPr id="5" name="Text Placeholder 4"/>
          <p:cNvSpPr>
            <a:spLocks noGrp="1"/>
          </p:cNvSpPr>
          <p:nvPr>
            <p:ph type="body" idx="1"/>
          </p:nvPr>
        </p:nvSpPr>
        <p:spPr>
          <a:xfrm>
            <a:off x="973670" y="2126827"/>
            <a:ext cx="4709054" cy="576262"/>
          </a:xfrm>
        </p:spPr>
        <p:txBody>
          <a:bodyPr/>
          <a:lstStyle/>
          <a:p>
            <a:r>
              <a:rPr lang="en-IN" sz="2400" dirty="0" smtClean="0"/>
              <a:t>Recurring Deposit</a:t>
            </a:r>
            <a:endParaRPr lang="en-IN" sz="2400" dirty="0"/>
          </a:p>
        </p:txBody>
      </p:sp>
      <p:sp>
        <p:nvSpPr>
          <p:cNvPr id="6" name="Content Placeholder 5"/>
          <p:cNvSpPr>
            <a:spLocks noGrp="1"/>
          </p:cNvSpPr>
          <p:nvPr>
            <p:ph sz="half" idx="2"/>
          </p:nvPr>
        </p:nvSpPr>
        <p:spPr/>
        <p:txBody>
          <a:bodyPr>
            <a:normAutofit fontScale="92500" lnSpcReduction="10000"/>
          </a:bodyPr>
          <a:lstStyle/>
          <a:p>
            <a:r>
              <a:rPr lang="en-IN" dirty="0" smtClean="0"/>
              <a:t>Fixed amount is invested at fixed intervals of time</a:t>
            </a:r>
          </a:p>
          <a:p>
            <a:r>
              <a:rPr lang="en-IN" dirty="0" smtClean="0"/>
              <a:t>Normally, once in a month on a fixed date</a:t>
            </a:r>
          </a:p>
          <a:p>
            <a:r>
              <a:rPr lang="en-IN" dirty="0" smtClean="0"/>
              <a:t>No service charges</a:t>
            </a:r>
          </a:p>
          <a:p>
            <a:r>
              <a:rPr lang="en-IN" dirty="0" smtClean="0"/>
              <a:t>Return on investment (interest) is reinvested</a:t>
            </a:r>
          </a:p>
          <a:p>
            <a:r>
              <a:rPr lang="en-IN" dirty="0" smtClean="0"/>
              <a:t>Rate of interest varies</a:t>
            </a:r>
          </a:p>
          <a:p>
            <a:r>
              <a:rPr lang="en-IN" dirty="0" smtClean="0"/>
              <a:t>Tenure: 6 months to 10 years</a:t>
            </a:r>
          </a:p>
          <a:p>
            <a:r>
              <a:rPr lang="en-IN" dirty="0" smtClean="0"/>
              <a:t>Maturity date cannot be changed </a:t>
            </a:r>
          </a:p>
          <a:p>
            <a:r>
              <a:rPr lang="en-IN" dirty="0" smtClean="0"/>
              <a:t>Premature withdrawal possible, but penalty</a:t>
            </a:r>
            <a:endParaRPr lang="en-IN" dirty="0"/>
          </a:p>
        </p:txBody>
      </p:sp>
      <p:sp>
        <p:nvSpPr>
          <p:cNvPr id="7" name="Text Placeholder 6"/>
          <p:cNvSpPr>
            <a:spLocks noGrp="1"/>
          </p:cNvSpPr>
          <p:nvPr>
            <p:ph type="body" sz="quarter" idx="3"/>
          </p:nvPr>
        </p:nvSpPr>
        <p:spPr>
          <a:xfrm>
            <a:off x="6096003" y="2135294"/>
            <a:ext cx="4722813" cy="576262"/>
          </a:xfrm>
        </p:spPr>
        <p:txBody>
          <a:bodyPr/>
          <a:lstStyle/>
          <a:p>
            <a:r>
              <a:rPr lang="en-IN" sz="2400" dirty="0" smtClean="0"/>
              <a:t>Fixed Deposit</a:t>
            </a:r>
            <a:endParaRPr lang="en-IN" sz="2400" dirty="0"/>
          </a:p>
        </p:txBody>
      </p:sp>
      <p:sp>
        <p:nvSpPr>
          <p:cNvPr id="8" name="Content Placeholder 7"/>
          <p:cNvSpPr>
            <a:spLocks noGrp="1"/>
          </p:cNvSpPr>
          <p:nvPr>
            <p:ph sz="quarter" idx="4"/>
          </p:nvPr>
        </p:nvSpPr>
        <p:spPr>
          <a:xfrm>
            <a:off x="5823482" y="2870201"/>
            <a:ext cx="5295621" cy="2920998"/>
          </a:xfrm>
        </p:spPr>
        <p:txBody>
          <a:bodyPr>
            <a:normAutofit fontScale="92500" lnSpcReduction="20000"/>
          </a:bodyPr>
          <a:lstStyle/>
          <a:p>
            <a:r>
              <a:rPr lang="en-IN" dirty="0" smtClean="0"/>
              <a:t>One time investment</a:t>
            </a:r>
          </a:p>
          <a:p>
            <a:r>
              <a:rPr lang="en-IN" dirty="0" smtClean="0"/>
              <a:t>Anytime</a:t>
            </a:r>
          </a:p>
          <a:p>
            <a:r>
              <a:rPr lang="en-IN" dirty="0" smtClean="0"/>
              <a:t>No service charges</a:t>
            </a:r>
          </a:p>
          <a:p>
            <a:r>
              <a:rPr lang="en-IN" dirty="0" smtClean="0"/>
              <a:t>Return on investment (interest) can be reinvested or deposited to the savings account</a:t>
            </a:r>
          </a:p>
          <a:p>
            <a:r>
              <a:rPr lang="en-IN" dirty="0" smtClean="0"/>
              <a:t>Rate of interest depends on tenure</a:t>
            </a:r>
          </a:p>
          <a:p>
            <a:r>
              <a:rPr lang="en-IN" dirty="0" smtClean="0"/>
              <a:t>Tenure: 7 days to 10 years</a:t>
            </a:r>
          </a:p>
          <a:p>
            <a:r>
              <a:rPr lang="en-IN" dirty="0" smtClean="0"/>
              <a:t>Maturity date cannot be changed</a:t>
            </a:r>
          </a:p>
          <a:p>
            <a:r>
              <a:rPr lang="en-IN" dirty="0" smtClean="0"/>
              <a:t>Premature withdrawal is possible, but penalty</a:t>
            </a:r>
            <a:endParaRPr lang="en-IN" dirty="0"/>
          </a:p>
        </p:txBody>
      </p:sp>
    </p:spTree>
    <p:extLst>
      <p:ext uri="{BB962C8B-B14F-4D97-AF65-F5344CB8AC3E}">
        <p14:creationId xmlns:p14="http://schemas.microsoft.com/office/powerpoint/2010/main" val="2752971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Government schemes</a:t>
            </a:r>
            <a:endParaRPr lang="en-IN" dirty="0"/>
          </a:p>
        </p:txBody>
      </p:sp>
      <p:pic>
        <p:nvPicPr>
          <p:cNvPr id="1026" name="Picture 2" descr="9 Best Government Investment Schemes in India 2021 for Low-Risk Inves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78297" y="1693482"/>
            <a:ext cx="6563342" cy="47256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54680" y="6565392"/>
            <a:ext cx="5705856" cy="184666"/>
          </a:xfrm>
          <a:prstGeom prst="rect">
            <a:avLst/>
          </a:prstGeom>
          <a:noFill/>
        </p:spPr>
        <p:txBody>
          <a:bodyPr wrap="square" rtlCol="0">
            <a:spAutoFit/>
          </a:bodyPr>
          <a:lstStyle/>
          <a:p>
            <a:r>
              <a:rPr lang="en-US" sz="600" i="1" dirty="0"/>
              <a:t>Source: https://cdn-ccofj.nitrocdn.com/egjTjcapaIUryXYtMcEvzZpvESYVtgkq/assets/static/optimized/rev-749623b/images/best-government-investment-schemes-in-india.jpg</a:t>
            </a:r>
            <a:endParaRPr lang="en-IN" sz="600" i="1" dirty="0"/>
          </a:p>
        </p:txBody>
      </p:sp>
    </p:spTree>
    <p:extLst>
      <p:ext uri="{BB962C8B-B14F-4D97-AF65-F5344CB8AC3E}">
        <p14:creationId xmlns:p14="http://schemas.microsoft.com/office/powerpoint/2010/main" val="397265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Atal Pension </a:t>
            </a:r>
            <a:r>
              <a:rPr lang="en-IN" b="1" dirty="0" err="1"/>
              <a:t>Yojana</a:t>
            </a:r>
            <a:r>
              <a:rPr lang="en-IN" b="1" dirty="0"/>
              <a:t> (APY</a:t>
            </a:r>
            <a:r>
              <a:rPr lang="en-IN" b="1" dirty="0" smtClean="0"/>
              <a:t>)</a:t>
            </a:r>
            <a:endParaRPr lang="en-IN" dirty="0"/>
          </a:p>
        </p:txBody>
      </p:sp>
      <p:pic>
        <p:nvPicPr>
          <p:cNvPr id="5" name="Content Placeholder 4"/>
          <p:cNvPicPr>
            <a:picLocks noGrp="1" noChangeAspect="1"/>
          </p:cNvPicPr>
          <p:nvPr>
            <p:ph sz="half" idx="1"/>
          </p:nvPr>
        </p:nvPicPr>
        <p:blipFill>
          <a:blip r:embed="rId2"/>
          <a:stretch>
            <a:fillRect/>
          </a:stretch>
        </p:blipFill>
        <p:spPr>
          <a:xfrm>
            <a:off x="685800" y="2301081"/>
            <a:ext cx="4995863" cy="3330575"/>
          </a:xfrm>
          <a:prstGeom prst="rect">
            <a:avLst/>
          </a:prstGeom>
        </p:spPr>
      </p:pic>
      <p:sp>
        <p:nvSpPr>
          <p:cNvPr id="4" name="Content Placeholder 3"/>
          <p:cNvSpPr>
            <a:spLocks noGrp="1"/>
          </p:cNvSpPr>
          <p:nvPr>
            <p:ph sz="half" idx="2"/>
          </p:nvPr>
        </p:nvSpPr>
        <p:spPr/>
        <p:txBody>
          <a:bodyPr>
            <a:normAutofit lnSpcReduction="10000"/>
          </a:bodyPr>
          <a:lstStyle/>
          <a:p>
            <a:pPr algn="just"/>
            <a:endParaRPr lang="en-US" dirty="0" smtClean="0"/>
          </a:p>
          <a:p>
            <a:pPr algn="just"/>
            <a:r>
              <a:rPr lang="en-US" dirty="0" smtClean="0"/>
              <a:t>Social </a:t>
            </a:r>
            <a:r>
              <a:rPr lang="en-US" dirty="0"/>
              <a:t>security scheme offered by the Indian Government for people who work in the unorganized sectors. </a:t>
            </a:r>
            <a:endParaRPr lang="en-US" dirty="0" smtClean="0"/>
          </a:p>
          <a:p>
            <a:pPr algn="just"/>
            <a:r>
              <a:rPr lang="en-US" dirty="0" smtClean="0"/>
              <a:t>Best </a:t>
            </a:r>
            <a:r>
              <a:rPr lang="en-US" dirty="0"/>
              <a:t>option for economically weaker </a:t>
            </a:r>
            <a:r>
              <a:rPr lang="en-US" dirty="0" smtClean="0"/>
              <a:t>sections</a:t>
            </a:r>
          </a:p>
          <a:p>
            <a:pPr algn="just"/>
            <a:r>
              <a:rPr lang="en-US" dirty="0" smtClean="0"/>
              <a:t>Give </a:t>
            </a:r>
            <a:r>
              <a:rPr lang="en-US" dirty="0"/>
              <a:t>ways to select a pension plan for a better future. </a:t>
            </a:r>
            <a:endParaRPr lang="en-US" dirty="0" smtClean="0"/>
          </a:p>
          <a:p>
            <a:pPr algn="just"/>
            <a:r>
              <a:rPr lang="en-US" dirty="0" smtClean="0"/>
              <a:t>Citizens </a:t>
            </a:r>
            <a:r>
              <a:rPr lang="en-US" dirty="0"/>
              <a:t>within the age group 18-40. </a:t>
            </a:r>
            <a:endParaRPr lang="en-US" dirty="0" smtClean="0"/>
          </a:p>
          <a:p>
            <a:pPr algn="just"/>
            <a:r>
              <a:rPr lang="en-US" dirty="0" smtClean="0"/>
              <a:t>Guaranteed </a:t>
            </a:r>
            <a:r>
              <a:rPr lang="en-US" dirty="0"/>
              <a:t>pension </a:t>
            </a:r>
            <a:r>
              <a:rPr lang="en-US" dirty="0" smtClean="0"/>
              <a:t>ranging </a:t>
            </a:r>
            <a:r>
              <a:rPr lang="en-US" dirty="0"/>
              <a:t>from </a:t>
            </a:r>
            <a:r>
              <a:rPr lang="en-US" dirty="0" err="1"/>
              <a:t>Rs</a:t>
            </a:r>
            <a:r>
              <a:rPr lang="en-US" dirty="0"/>
              <a:t>. 1000 to </a:t>
            </a:r>
            <a:r>
              <a:rPr lang="en-US" dirty="0" err="1"/>
              <a:t>Rs</a:t>
            </a:r>
            <a:r>
              <a:rPr lang="en-US" dirty="0"/>
              <a:t>. 5000 based on the tenure and investment amount</a:t>
            </a:r>
            <a:r>
              <a:rPr lang="en-US" dirty="0" smtClean="0"/>
              <a:t>.</a:t>
            </a:r>
          </a:p>
          <a:p>
            <a:pPr marL="0" indent="0" algn="just">
              <a:buNone/>
            </a:pPr>
            <a:endParaRPr lang="en-IN" dirty="0"/>
          </a:p>
        </p:txBody>
      </p:sp>
      <p:sp>
        <p:nvSpPr>
          <p:cNvPr id="6" name="TextBox 5"/>
          <p:cNvSpPr txBox="1"/>
          <p:nvPr/>
        </p:nvSpPr>
        <p:spPr>
          <a:xfrm>
            <a:off x="2240280" y="5866870"/>
            <a:ext cx="2359152" cy="184666"/>
          </a:xfrm>
          <a:prstGeom prst="rect">
            <a:avLst/>
          </a:prstGeom>
          <a:noFill/>
        </p:spPr>
        <p:txBody>
          <a:bodyPr wrap="square" rtlCol="0">
            <a:spAutoFit/>
          </a:bodyPr>
          <a:lstStyle/>
          <a:p>
            <a:r>
              <a:rPr lang="en-US" sz="600" i="1" dirty="0"/>
              <a:t>Source: https://www.policeresults.com/status-atal-pension-yojana/</a:t>
            </a:r>
            <a:endParaRPr lang="en-IN" sz="600" i="1" dirty="0"/>
          </a:p>
        </p:txBody>
      </p:sp>
    </p:spTree>
    <p:extLst>
      <p:ext uri="{BB962C8B-B14F-4D97-AF65-F5344CB8AC3E}">
        <p14:creationId xmlns:p14="http://schemas.microsoft.com/office/powerpoint/2010/main" val="36596992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1842</TotalTime>
  <Words>871</Words>
  <Application>Microsoft Office PowerPoint</Application>
  <PresentationFormat>Widescreen</PresentationFormat>
  <Paragraphs>146</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Celestial</vt:lpstr>
      <vt:lpstr>A Perfect family…</vt:lpstr>
      <vt:lpstr>PowerPoint Presentation</vt:lpstr>
      <vt:lpstr>WHY INVESTMENTS ?</vt:lpstr>
      <vt:lpstr>TYPES OF INVESTMENTS</vt:lpstr>
      <vt:lpstr>Term deposits</vt:lpstr>
      <vt:lpstr>Term deposits</vt:lpstr>
      <vt:lpstr>Recurring V/S fixed deposit</vt:lpstr>
      <vt:lpstr>Government schemes</vt:lpstr>
      <vt:lpstr>Atal Pension Yojana (APY)</vt:lpstr>
      <vt:lpstr>Pradhan Mantri Jan Dhan Yojana (PMJDY)</vt:lpstr>
      <vt:lpstr>Sukanya Samriddhi Yojana (SSY)</vt:lpstr>
      <vt:lpstr>National Pension Scheme (NPS)</vt:lpstr>
      <vt:lpstr>Sovereign Gold Bonds (SGBs)</vt:lpstr>
      <vt:lpstr>Public Provident Fund (PPF)</vt:lpstr>
      <vt:lpstr>Prime Minister Vaya Vandana Yojana (PMVVY)</vt:lpstr>
      <vt:lpstr>National Savings Scheme (NSC)</vt:lpstr>
      <vt:lpstr>Government Securities</vt:lpstr>
      <vt:lpstr>Bonds and debentures</vt:lpstr>
      <vt:lpstr>Provident fund</vt:lpstr>
      <vt:lpstr>Mutual fund</vt:lpstr>
      <vt:lpstr>PowerPoint Presentation</vt:lpstr>
      <vt:lpstr>Gold</vt:lpstr>
      <vt:lpstr>stocks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Perfect happy family…</dc:title>
  <dc:creator>Manali Godse</dc:creator>
  <cp:lastModifiedBy>Manali Godse</cp:lastModifiedBy>
  <cp:revision>79</cp:revision>
  <dcterms:created xsi:type="dcterms:W3CDTF">2022-07-14T11:14:32Z</dcterms:created>
  <dcterms:modified xsi:type="dcterms:W3CDTF">2022-11-12T04:44:30Z</dcterms:modified>
</cp:coreProperties>
</file>